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28"/>
  </p:notesMasterIdLst>
  <p:sldIdLst>
    <p:sldId id="257" r:id="rId2"/>
    <p:sldId id="2147479812" r:id="rId3"/>
    <p:sldId id="2147479772" r:id="rId4"/>
    <p:sldId id="2147479785" r:id="rId5"/>
    <p:sldId id="2147479773" r:id="rId6"/>
    <p:sldId id="2147479786" r:id="rId7"/>
    <p:sldId id="2147479787" r:id="rId8"/>
    <p:sldId id="2147479774" r:id="rId9"/>
    <p:sldId id="2147479788" r:id="rId10"/>
    <p:sldId id="2147479791" r:id="rId11"/>
    <p:sldId id="2147479792" r:id="rId12"/>
    <p:sldId id="2147479793" r:id="rId13"/>
    <p:sldId id="2147479795" r:id="rId14"/>
    <p:sldId id="2147479813" r:id="rId15"/>
    <p:sldId id="2147479794" r:id="rId16"/>
    <p:sldId id="2147479814" r:id="rId17"/>
    <p:sldId id="2147479797" r:id="rId18"/>
    <p:sldId id="2147479798" r:id="rId19"/>
    <p:sldId id="2147479803" r:id="rId20"/>
    <p:sldId id="2147479804" r:id="rId21"/>
    <p:sldId id="2147479805" r:id="rId22"/>
    <p:sldId id="2147479806" r:id="rId23"/>
    <p:sldId id="2147479807" r:id="rId24"/>
    <p:sldId id="2147479808" r:id="rId25"/>
    <p:sldId id="2147479809" r:id="rId26"/>
    <p:sldId id="2147479810" r:id="rId27"/>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7756"/>
    <a:srgbClr val="D9117E"/>
    <a:srgbClr val="2E2E2E"/>
    <a:srgbClr val="FBEC13"/>
    <a:srgbClr val="000000"/>
    <a:srgbClr val="FFFFFF"/>
    <a:srgbClr val="EDE8E3"/>
    <a:srgbClr val="A27F4A"/>
    <a:srgbClr val="DAA478"/>
    <a:srgbClr val="6F8E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706" autoAdjust="0"/>
  </p:normalViewPr>
  <p:slideViewPr>
    <p:cSldViewPr snapToGrid="0">
      <p:cViewPr varScale="1">
        <p:scale>
          <a:sx n="82" d="100"/>
          <a:sy n="82" d="100"/>
        </p:scale>
        <p:origin x="672" y="5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15/02/2024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15/02/2024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2034266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16" r:id="rId3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2562598"/>
            <a:ext cx="11591925" cy="893036"/>
          </a:xfrm>
        </p:spPr>
        <p:txBody>
          <a:bodyPr/>
          <a:lstStyle/>
          <a:p>
            <a:r>
              <a:rPr kumimoji="0" lang="fr-FR" sz="6600" b="1" i="0" strike="noStrike" kern="1200" cap="none" spc="0" normalizeH="0" baseline="0" noProof="0" dirty="0">
                <a:ln>
                  <a:noFill/>
                </a:ln>
                <a:effectLst/>
                <a:uLnTx/>
                <a:uFillTx/>
                <a:latin typeface="Playfair Display" panose="00000500000000000000" pitchFamily="2" charset="0"/>
                <a:ea typeface="+mj-ea"/>
                <a:cs typeface="+mj-cs"/>
              </a:rPr>
              <a:t>Produits Totem</a:t>
            </a:r>
            <a:endParaRPr lang="fr-FR" dirty="0">
              <a:latin typeface="Playfair Display" panose="00000500000000000000" pitchFamily="2" charset="0"/>
            </a:endParaRP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SPOT RADIO</a:t>
            </a:r>
          </a:p>
        </p:txBody>
      </p:sp>
      <p:sp>
        <p:nvSpPr>
          <p:cNvPr id="3" name="ZoneTexte 2">
            <a:extLst>
              <a:ext uri="{FF2B5EF4-FFF2-40B4-BE49-F238E27FC236}">
                <a16:creationId xmlns:a16="http://schemas.microsoft.com/office/drawing/2014/main" id="{C487DD1D-11A7-C727-F363-C94C691ED879}"/>
              </a:ext>
            </a:extLst>
          </p:cNvPr>
          <p:cNvSpPr txBox="1"/>
          <p:nvPr/>
        </p:nvSpPr>
        <p:spPr>
          <a:xfrm>
            <a:off x="660615" y="1534658"/>
            <a:ext cx="10860825" cy="4247317"/>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Hook d’entrée</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Y’a des supermarchés, pour trouver de bonnes pommes françaises… y’a comme un pépin…</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MAIS CHEZ NOUS, dans les supermarchés Match, toutes les pommes sont françaises, toutes les pommes sont issues de vergers éco-responsables et toutes les pommes sont accessibles ! Le fruit de vraies convictions en somme.</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Eh oui, dans votre Supermarché Match, les savoureuses pommes françaises issues de vergers éco-responsables sont à partir de 1€59 le kilo ! 1€59 le kilo seulement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 Signature : Supermarché Match : c’est tous les jours le marché !</a:t>
            </a:r>
          </a:p>
          <a:p>
            <a:pPr algn="just"/>
            <a:r>
              <a:rPr lang="fr-FR" sz="1800" kern="100" dirty="0">
                <a:effectLst/>
                <a:latin typeface="Cambria" panose="02040503050406030204" pitchFamily="18" charset="0"/>
                <a:ea typeface="Calibri" panose="020F0502020204030204" pitchFamily="34" charset="0"/>
                <a:cs typeface="Times New Roman (Corps CS)"/>
              </a:rPr>
              <a:t> </a:t>
            </a:r>
          </a:p>
          <a:p>
            <a:pPr algn="just"/>
            <a:r>
              <a:rPr lang="fr-FR" sz="1800" kern="100" dirty="0">
                <a:effectLst/>
                <a:latin typeface="Cambria" panose="02040503050406030204" pitchFamily="18" charset="0"/>
                <a:ea typeface="Calibri" panose="020F0502020204030204" pitchFamily="34" charset="0"/>
                <a:cs typeface="Times New Roman (Corps CS)"/>
              </a:rPr>
              <a:t>Plus d’informations sur SupermarchéMatch.fr</a:t>
            </a:r>
          </a:p>
          <a:p>
            <a:endParaRPr lang="fr-FR" dirty="0"/>
          </a:p>
        </p:txBody>
      </p:sp>
    </p:spTree>
    <p:extLst>
      <p:ext uri="{BB962C8B-B14F-4D97-AF65-F5344CB8AC3E}">
        <p14:creationId xmlns:p14="http://schemas.microsoft.com/office/powerpoint/2010/main" val="36838902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LONG</a:t>
            </a:r>
          </a:p>
        </p:txBody>
      </p:sp>
      <p:sp>
        <p:nvSpPr>
          <p:cNvPr id="3" name="ZoneTexte 2">
            <a:extLst>
              <a:ext uri="{FF2B5EF4-FFF2-40B4-BE49-F238E27FC236}">
                <a16:creationId xmlns:a16="http://schemas.microsoft.com/office/drawing/2014/main" id="{C487DD1D-11A7-C727-F363-C94C691ED879}"/>
              </a:ext>
            </a:extLst>
          </p:cNvPr>
          <p:cNvSpPr txBox="1"/>
          <p:nvPr/>
        </p:nvSpPr>
        <p:spPr>
          <a:xfrm>
            <a:off x="1592797" y="918838"/>
            <a:ext cx="9863328" cy="6524863"/>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Principe :</a:t>
            </a:r>
          </a:p>
          <a:p>
            <a:pPr algn="just"/>
            <a:r>
              <a:rPr lang="fr-FR" i="1" kern="100" dirty="0">
                <a:latin typeface="Cambria" panose="02040503050406030204" pitchFamily="18" charset="0"/>
                <a:ea typeface="Calibri" panose="020F0502020204030204" pitchFamily="34" charset="0"/>
                <a:cs typeface="Times New Roman (Corps CS)"/>
              </a:rPr>
              <a:t>Succession d’image de vergers, de pommes en train d’être cueillis, (image d’illustration), du rayon trad, de la mise en place des produits dans le rayon (en caméra subjective)</a:t>
            </a:r>
          </a:p>
          <a:p>
            <a:pPr algn="just"/>
            <a:r>
              <a:rPr lang="fr-FR" i="1" kern="100" dirty="0">
                <a:latin typeface="Cambria" panose="02040503050406030204" pitchFamily="18" charset="0"/>
                <a:ea typeface="Calibri" panose="020F0502020204030204" pitchFamily="34" charset="0"/>
                <a:cs typeface="Times New Roman (Corps CS)"/>
              </a:rPr>
              <a:t>Avec des surimpressions bien présentes de la voix off</a:t>
            </a:r>
            <a:endParaRPr lang="fr-FR" sz="1800" kern="100" dirty="0">
              <a:effectLst/>
              <a:latin typeface="Cambria" panose="02040503050406030204" pitchFamily="18" charset="0"/>
              <a:ea typeface="Calibri" panose="020F0502020204030204" pitchFamily="34" charset="0"/>
              <a:cs typeface="Times New Roman (Corps CS)"/>
            </a:endParaRPr>
          </a:p>
          <a:p>
            <a:r>
              <a:rPr lang="fr-FR" sz="1800" kern="100" dirty="0">
                <a:effectLst/>
                <a:latin typeface="Cambria" panose="02040503050406030204"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Une pomme, c’est toujours une pomme ?</a:t>
            </a:r>
          </a:p>
          <a:p>
            <a:r>
              <a:rPr lang="fr-FR" sz="1600" b="1" kern="100" dirty="0">
                <a:effectLst/>
                <a:latin typeface="Georgia" panose="02040502050405020303" pitchFamily="18" charset="0"/>
                <a:ea typeface="Calibri" panose="020F0502020204030204" pitchFamily="34" charset="0"/>
                <a:cs typeface="Times New Roman (Corps CS)"/>
              </a:rPr>
              <a:t>Pas dans les supermarchés Match !</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effectLst/>
                <a:latin typeface="Georgia" panose="02040502050405020303" pitchFamily="18" charset="0"/>
                <a:ea typeface="Calibri" panose="020F0502020204030204" pitchFamily="34" charset="0"/>
                <a:cs typeface="Times New Roman (Corps CS)"/>
              </a:rPr>
              <a:t>Chez nous, une pomme, c’est… </a:t>
            </a:r>
          </a:p>
          <a:p>
            <a:r>
              <a:rPr lang="fr-FR" sz="1600" b="1" kern="100" dirty="0">
                <a:effectLst/>
                <a:latin typeface="Georgia" panose="02040502050405020303" pitchFamily="18" charset="0"/>
                <a:ea typeface="Calibri" panose="020F0502020204030204" pitchFamily="34" charset="0"/>
                <a:cs typeface="Times New Roman (Corps CS)"/>
              </a:rPr>
              <a:t>• un engagement concret pour l’environnement </a:t>
            </a:r>
          </a:p>
          <a:p>
            <a:r>
              <a:rPr lang="fr-FR" sz="1600" b="1" kern="100" dirty="0">
                <a:effectLst/>
                <a:latin typeface="Georgia" panose="02040502050405020303" pitchFamily="18" charset="0"/>
                <a:ea typeface="Calibri" panose="020F0502020204030204" pitchFamily="34" charset="0"/>
                <a:cs typeface="Times New Roman (Corps CS)"/>
              </a:rPr>
              <a:t>• du travail pour les producteurs français</a:t>
            </a:r>
          </a:p>
          <a:p>
            <a:r>
              <a:rPr lang="fr-FR" sz="1600" b="1" kern="100" dirty="0">
                <a:effectLst/>
                <a:latin typeface="Georgia" panose="02040502050405020303" pitchFamily="18" charset="0"/>
                <a:ea typeface="Calibri" panose="020F0502020204030204" pitchFamily="34" charset="0"/>
                <a:cs typeface="Times New Roman (Corps CS)"/>
              </a:rPr>
              <a:t>• le plein d’énergie à petit prix</a:t>
            </a:r>
          </a:p>
          <a:p>
            <a:r>
              <a:rPr lang="fr-FR" sz="1600" b="1" kern="100" dirty="0">
                <a:effectLst/>
                <a:latin typeface="Georgia" panose="02040502050405020303"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Chez nous, une pomme, c’est bien plus qu’une pomme !</a:t>
            </a:r>
          </a:p>
          <a:p>
            <a:r>
              <a:rPr lang="fr-FR" sz="1600" b="1" kern="100" dirty="0">
                <a:effectLst/>
                <a:latin typeface="Georgia" panose="02040502050405020303"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De septembre à mai, TOUTES nos pommes sont françaises et durables</a:t>
            </a:r>
          </a:p>
          <a:p>
            <a:r>
              <a:rPr lang="fr-FR" sz="1600" b="1" kern="100" dirty="0">
                <a:effectLst/>
                <a:latin typeface="Georgia" panose="02040502050405020303" pitchFamily="18" charset="0"/>
                <a:ea typeface="Calibri" panose="020F0502020204030204" pitchFamily="34" charset="0"/>
                <a:cs typeface="Times New Roman (Corps CS)"/>
              </a:rPr>
              <a:t>Et à partir de 1€59 le kilo !</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400" b="1" kern="100" dirty="0">
                <a:solidFill>
                  <a:schemeClr val="bg1"/>
                </a:solidFill>
                <a:highlight>
                  <a:srgbClr val="237756"/>
                </a:highlight>
                <a:latin typeface="Cambria" panose="02040503050406030204" pitchFamily="18" charset="0"/>
              </a:rPr>
              <a:t>Une sélection engagée pour le goût &amp; la santé</a:t>
            </a:r>
            <a:br>
              <a:rPr lang="fr-FR" sz="1400" b="1" kern="100" dirty="0">
                <a:solidFill>
                  <a:schemeClr val="bg1"/>
                </a:solidFill>
                <a:highlight>
                  <a:srgbClr val="237756"/>
                </a:highlight>
                <a:latin typeface="Cambria" panose="02040503050406030204" pitchFamily="18" charset="0"/>
              </a:rPr>
            </a:br>
            <a:endParaRPr lang="fr-FR" sz="1400" b="1" kern="100" dirty="0">
              <a:solidFill>
                <a:schemeClr val="bg1"/>
              </a:solidFill>
              <a:highlight>
                <a:srgbClr val="237756"/>
              </a:highlight>
              <a:latin typeface="Cambria" panose="02040503050406030204" pitchFamily="18" charset="0"/>
            </a:endParaRPr>
          </a:p>
          <a:p>
            <a:r>
              <a:rPr lang="fr-FR" sz="1400" b="1" kern="100" dirty="0">
                <a:solidFill>
                  <a:schemeClr val="bg1"/>
                </a:solidFill>
                <a:highlight>
                  <a:srgbClr val="237756"/>
                </a:highlight>
                <a:latin typeface="Cambria" panose="02040503050406030204" pitchFamily="18" charset="0"/>
              </a:rPr>
              <a:t>ou </a:t>
            </a:r>
          </a:p>
          <a:p>
            <a:br>
              <a:rPr lang="fr-FR" sz="1400" b="1" kern="100" dirty="0">
                <a:solidFill>
                  <a:schemeClr val="bg1"/>
                </a:solidFill>
                <a:highlight>
                  <a:srgbClr val="237756"/>
                </a:highlight>
                <a:latin typeface="Cambria" panose="02040503050406030204" pitchFamily="18" charset="0"/>
              </a:rPr>
            </a:br>
            <a:r>
              <a:rPr lang="fr-FR" sz="1400" b="1" kern="100" dirty="0">
                <a:solidFill>
                  <a:schemeClr val="bg1"/>
                </a:solidFill>
                <a:highlight>
                  <a:srgbClr val="237756"/>
                </a:highlight>
                <a:latin typeface="Cambria" panose="02040503050406030204" pitchFamily="18" charset="0"/>
              </a:rPr>
              <a:t> Engagés pour le bon, pour vous et votre santé.</a:t>
            </a:r>
          </a:p>
          <a:p>
            <a:pPr algn="ctr"/>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a:extLst>
              <a:ext uri="{FF2B5EF4-FFF2-40B4-BE49-F238E27FC236}">
                <a16:creationId xmlns:a16="http://schemas.microsoft.com/office/drawing/2014/main" id="{5FADFADD-A0BC-EBA3-F621-B5B314C131D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034786" y="3267007"/>
            <a:ext cx="1706109" cy="3046624"/>
          </a:xfrm>
          <a:prstGeom prst="rect">
            <a:avLst/>
          </a:prstGeom>
        </p:spPr>
      </p:pic>
      <p:pic>
        <p:nvPicPr>
          <p:cNvPr id="8" name="Image 7">
            <a:extLst>
              <a:ext uri="{FF2B5EF4-FFF2-40B4-BE49-F238E27FC236}">
                <a16:creationId xmlns:a16="http://schemas.microsoft.com/office/drawing/2014/main" id="{9DA08F78-1E03-5DEE-BCC9-4711D303518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256726" y="3267008"/>
            <a:ext cx="1681360" cy="3046624"/>
          </a:xfrm>
          <a:prstGeom prst="rect">
            <a:avLst/>
          </a:prstGeom>
        </p:spPr>
      </p:pic>
    </p:spTree>
    <p:extLst>
      <p:ext uri="{BB962C8B-B14F-4D97-AF65-F5344CB8AC3E}">
        <p14:creationId xmlns:p14="http://schemas.microsoft.com/office/powerpoint/2010/main" val="3974032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COURT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1658112" y="1534658"/>
            <a:ext cx="9863328" cy="4739759"/>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Principe :</a:t>
            </a:r>
          </a:p>
          <a:p>
            <a:r>
              <a:rPr lang="fr-FR" i="1" kern="100" dirty="0">
                <a:latin typeface="Cambria" panose="02040503050406030204" pitchFamily="18" charset="0"/>
                <a:ea typeface="Calibri" panose="020F0502020204030204" pitchFamily="34" charset="0"/>
                <a:cs typeface="Times New Roman (Corps CS)"/>
              </a:rPr>
              <a:t>Gros plan d’une pomme avec juste des gouttes d’eau qui coulent dessus.</a:t>
            </a:r>
            <a:br>
              <a:rPr lang="fr-FR" i="1" kern="100" dirty="0">
                <a:latin typeface="Cambria" panose="02040503050406030204" pitchFamily="18" charset="0"/>
                <a:ea typeface="Calibri" panose="020F0502020204030204" pitchFamily="34" charset="0"/>
                <a:cs typeface="Times New Roman (Corps CS)"/>
              </a:rPr>
            </a:br>
            <a:r>
              <a:rPr lang="fr-FR" i="1" kern="100" dirty="0">
                <a:latin typeface="Cambria" panose="02040503050406030204" pitchFamily="18" charset="0"/>
                <a:ea typeface="Calibri" panose="020F0502020204030204" pitchFamily="34" charset="0"/>
                <a:cs typeface="Times New Roman (Corps CS)"/>
              </a:rPr>
              <a:t>+ Surimpression qui arriver comme un tampon sur l’image.</a:t>
            </a:r>
            <a:br>
              <a:rPr lang="fr-FR" i="1" kern="100" dirty="0">
                <a:latin typeface="Cambria" panose="02040503050406030204" pitchFamily="18" charset="0"/>
                <a:ea typeface="Calibri" panose="020F0502020204030204" pitchFamily="34" charset="0"/>
                <a:cs typeface="Times New Roman (Corps CS)"/>
              </a:rPr>
            </a:br>
            <a:endParaRPr lang="fr-FR" sz="1800" kern="100" dirty="0">
              <a:effectLst/>
              <a:latin typeface="Cambria" panose="02040503050406030204" pitchFamily="18" charset="0"/>
              <a:ea typeface="Calibri" panose="020F0502020204030204" pitchFamily="34" charset="0"/>
              <a:cs typeface="Times New Roman (Corps CS)"/>
            </a:endParaRPr>
          </a:p>
          <a:p>
            <a:r>
              <a:rPr lang="fr-FR" sz="1800" kern="100" dirty="0">
                <a:effectLst/>
                <a:latin typeface="Cambria" panose="02040503050406030204" pitchFamily="18" charset="0"/>
                <a:ea typeface="Calibri" panose="020F0502020204030204" pitchFamily="34" charset="0"/>
                <a:cs typeface="Times New Roman (Corps CS)"/>
              </a:rPr>
              <a:t> </a:t>
            </a:r>
          </a:p>
          <a:p>
            <a:r>
              <a:rPr lang="fr-FR" sz="1600" b="1" kern="100" dirty="0">
                <a:effectLst/>
                <a:latin typeface="Georgia" panose="02040502050405020303" pitchFamily="18" charset="0"/>
                <a:ea typeface="Calibri" panose="020F0502020204030204" pitchFamily="34" charset="0"/>
                <a:cs typeface="Times New Roman (Corps CS)"/>
              </a:rPr>
              <a:t>La pomme : 1€59 le kilo</a:t>
            </a:r>
          </a:p>
          <a:p>
            <a:r>
              <a:rPr lang="fr-FR" sz="1600" b="1" kern="100" dirty="0">
                <a:effectLst/>
                <a:latin typeface="Georgia" panose="02040502050405020303" pitchFamily="18" charset="0"/>
                <a:ea typeface="Calibri" panose="020F0502020204030204" pitchFamily="34" charset="0"/>
                <a:cs typeface="Times New Roman (Corps CS)"/>
              </a:rPr>
              <a:t>La pomme française : 1€59 le kilo</a:t>
            </a:r>
          </a:p>
          <a:p>
            <a:r>
              <a:rPr lang="fr-FR" sz="1600" b="1" kern="100" dirty="0">
                <a:effectLst/>
                <a:latin typeface="Georgia" panose="02040502050405020303" pitchFamily="18" charset="0"/>
                <a:ea typeface="Calibri" panose="020F0502020204030204" pitchFamily="34" charset="0"/>
                <a:cs typeface="Times New Roman (Corps CS)"/>
              </a:rPr>
              <a:t>La pomme française et </a:t>
            </a:r>
            <a:r>
              <a:rPr lang="fr-FR" sz="1600" b="1" kern="100" dirty="0">
                <a:latin typeface="Georgia" panose="02040502050405020303" pitchFamily="18" charset="0"/>
                <a:ea typeface="Calibri" panose="020F0502020204030204" pitchFamily="34" charset="0"/>
                <a:cs typeface="Times New Roman (Corps CS)"/>
              </a:rPr>
              <a:t>durable : 1</a:t>
            </a:r>
            <a:r>
              <a:rPr lang="fr-FR" sz="1600" b="1" kern="100" dirty="0">
                <a:effectLst/>
                <a:latin typeface="Georgia" panose="02040502050405020303" pitchFamily="18" charset="0"/>
                <a:ea typeface="Calibri" panose="020F0502020204030204" pitchFamily="34" charset="0"/>
                <a:cs typeface="Times New Roman (Corps CS)"/>
              </a:rPr>
              <a:t>€59 le kilo</a:t>
            </a:r>
            <a:br>
              <a:rPr lang="fr-FR" sz="1600" b="1" kern="100" dirty="0">
                <a:effectLst/>
                <a:latin typeface="Georgia" panose="02040502050405020303" pitchFamily="18" charset="0"/>
                <a:ea typeface="Calibri" panose="020F0502020204030204" pitchFamily="34" charset="0"/>
                <a:cs typeface="Times New Roman (Corps CS)"/>
              </a:rPr>
            </a:br>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effectLst/>
                <a:latin typeface="Georgia" panose="02040502050405020303" pitchFamily="18" charset="0"/>
                <a:ea typeface="Calibri" panose="020F0502020204030204" pitchFamily="34" charset="0"/>
                <a:cs typeface="Times New Roman (Corps CS)"/>
              </a:rPr>
              <a:t>100% de pommes françaises et durables </a:t>
            </a:r>
            <a:br>
              <a:rPr lang="fr-FR" sz="1600" b="1" kern="100" dirty="0">
                <a:effectLst/>
                <a:latin typeface="Georgia" panose="02040502050405020303" pitchFamily="18" charset="0"/>
                <a:ea typeface="Calibri" panose="020F0502020204030204" pitchFamily="34" charset="0"/>
                <a:cs typeface="Times New Roman (Corps CS)"/>
              </a:rPr>
            </a:br>
            <a:r>
              <a:rPr lang="fr-FR" sz="1600" b="1" kern="100" dirty="0">
                <a:effectLst/>
                <a:latin typeface="Georgia" panose="02040502050405020303" pitchFamily="18" charset="0"/>
                <a:ea typeface="Calibri" panose="020F0502020204030204" pitchFamily="34" charset="0"/>
                <a:cs typeface="Times New Roman (Corps CS)"/>
              </a:rPr>
              <a:t>à partir de 1€59 le kilo</a:t>
            </a:r>
          </a:p>
          <a:p>
            <a:endParaRPr lang="fr-FR" sz="1400" b="1" kern="100" dirty="0">
              <a:solidFill>
                <a:schemeClr val="bg1"/>
              </a:solidFill>
              <a:highlight>
                <a:srgbClr val="237756"/>
              </a:highlight>
              <a:latin typeface="Cambria" panose="02040503050406030204" pitchFamily="18" charset="0"/>
            </a:endParaRPr>
          </a:p>
          <a:p>
            <a:r>
              <a:rPr lang="fr-FR" sz="1400" b="1" kern="100" dirty="0">
                <a:solidFill>
                  <a:schemeClr val="bg1"/>
                </a:solidFill>
                <a:highlight>
                  <a:srgbClr val="237756"/>
                </a:highlight>
                <a:latin typeface="Cambria" panose="02040503050406030204" pitchFamily="18" charset="0"/>
              </a:rPr>
              <a:t>Une sélection engagée pour le goût &amp; la santé</a:t>
            </a:r>
            <a:br>
              <a:rPr lang="fr-FR" sz="1400" b="1" kern="100" dirty="0">
                <a:solidFill>
                  <a:schemeClr val="bg1"/>
                </a:solidFill>
                <a:highlight>
                  <a:srgbClr val="237756"/>
                </a:highlight>
                <a:latin typeface="Cambria" panose="02040503050406030204" pitchFamily="18" charset="0"/>
              </a:rPr>
            </a:br>
            <a:endParaRPr lang="fr-FR" sz="1400" b="1" kern="100" dirty="0">
              <a:solidFill>
                <a:schemeClr val="bg1"/>
              </a:solidFill>
              <a:highlight>
                <a:srgbClr val="237756"/>
              </a:highlight>
              <a:latin typeface="Cambria" panose="02040503050406030204" pitchFamily="18" charset="0"/>
            </a:endParaRPr>
          </a:p>
          <a:p>
            <a:r>
              <a:rPr lang="fr-FR" sz="1400" b="1" kern="100" dirty="0">
                <a:solidFill>
                  <a:schemeClr val="bg1"/>
                </a:solidFill>
                <a:highlight>
                  <a:srgbClr val="237756"/>
                </a:highlight>
                <a:latin typeface="Cambria" panose="02040503050406030204" pitchFamily="18" charset="0"/>
              </a:rPr>
              <a:t>ou </a:t>
            </a:r>
          </a:p>
          <a:p>
            <a:br>
              <a:rPr lang="fr-FR" sz="1400" b="1" kern="100" dirty="0">
                <a:solidFill>
                  <a:schemeClr val="bg1"/>
                </a:solidFill>
                <a:highlight>
                  <a:srgbClr val="237756"/>
                </a:highlight>
                <a:latin typeface="Cambria" panose="02040503050406030204" pitchFamily="18" charset="0"/>
              </a:rPr>
            </a:br>
            <a:r>
              <a:rPr lang="fr-FR" sz="1400" b="1" kern="100" dirty="0">
                <a:solidFill>
                  <a:schemeClr val="bg1"/>
                </a:solidFill>
                <a:highlight>
                  <a:srgbClr val="237756"/>
                </a:highlight>
                <a:latin typeface="Cambria" panose="02040503050406030204" pitchFamily="18" charset="0"/>
              </a:rPr>
              <a:t> Engagés pour le bon, pour vous et votre santé.</a:t>
            </a:r>
          </a:p>
          <a:p>
            <a:endParaRPr lang="fr-FR" sz="1600" b="1" kern="100" dirty="0">
              <a:effectLst/>
              <a:latin typeface="Georgia" panose="02040502050405020303" pitchFamily="18" charset="0"/>
              <a:ea typeface="Calibri" panose="020F0502020204030204" pitchFamily="34" charset="0"/>
              <a:cs typeface="Times New Roman (Corps CS)"/>
            </a:endParaRPr>
          </a:p>
          <a:p>
            <a:r>
              <a:rPr lang="fr-FR" sz="1600" b="1" kern="100" dirty="0">
                <a:latin typeface="Georgia" panose="02040502050405020303" pitchFamily="18" charset="0"/>
                <a:ea typeface="Calibri" panose="020F0502020204030204" pitchFamily="34" charset="0"/>
              </a:rPr>
              <a:t>Logo Supermarché Match</a:t>
            </a:r>
          </a:p>
        </p:txBody>
      </p:sp>
      <p:pic>
        <p:nvPicPr>
          <p:cNvPr id="2" name="Pomme">
            <a:hlinkClick r:id="" action="ppaction://media"/>
            <a:extLst>
              <a:ext uri="{FF2B5EF4-FFF2-40B4-BE49-F238E27FC236}">
                <a16:creationId xmlns:a16="http://schemas.microsoft.com/office/drawing/2014/main" id="{79160BD5-3F55-8E1F-E4B0-7EC89613CBED}"/>
              </a:ext>
            </a:extLst>
          </p:cNvPr>
          <p:cNvPicPr>
            <a:picLocks noChangeAspect="1"/>
          </p:cNvPicPr>
          <p:nvPr>
            <a:videoFile r:link="rId2"/>
            <p:extLst>
              <p:ext uri="{DAA4B4D4-6D71-4841-9C94-3DE7FCFB9230}">
                <p14:media xmlns:p14="http://schemas.microsoft.com/office/powerpoint/2010/main" r:embed="rId1"/>
              </p:ext>
            </p:extLst>
          </p:nvPr>
        </p:nvPicPr>
        <p:blipFill>
          <a:blip r:embed="rId4">
            <a:lum bright="-20000"/>
          </a:blip>
          <a:stretch>
            <a:fillRect/>
          </a:stretch>
        </p:blipFill>
        <p:spPr>
          <a:xfrm>
            <a:off x="7838123" y="2953511"/>
            <a:ext cx="3252661" cy="3252661"/>
          </a:xfrm>
          <a:prstGeom prst="rect">
            <a:avLst/>
          </a:prstGeom>
        </p:spPr>
      </p:pic>
    </p:spTree>
    <p:extLst>
      <p:ext uri="{BB962C8B-B14F-4D97-AF65-F5344CB8AC3E}">
        <p14:creationId xmlns:p14="http://schemas.microsoft.com/office/powerpoint/2010/main" val="282208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RS - VIDEO</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CLIP COURT V2</a:t>
            </a:r>
          </a:p>
        </p:txBody>
      </p:sp>
      <p:sp>
        <p:nvSpPr>
          <p:cNvPr id="3" name="ZoneTexte 2">
            <a:extLst>
              <a:ext uri="{FF2B5EF4-FFF2-40B4-BE49-F238E27FC236}">
                <a16:creationId xmlns:a16="http://schemas.microsoft.com/office/drawing/2014/main" id="{C487DD1D-11A7-C727-F363-C94C691ED879}"/>
              </a:ext>
            </a:extLst>
          </p:cNvPr>
          <p:cNvSpPr txBox="1"/>
          <p:nvPr/>
        </p:nvSpPr>
        <p:spPr>
          <a:xfrm>
            <a:off x="768096" y="1293230"/>
            <a:ext cx="10399776" cy="5632311"/>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A l’image, un amas de pommes (</a:t>
            </a:r>
            <a:r>
              <a:rPr lang="fr-FR" sz="1800" i="1" kern="100" dirty="0" err="1">
                <a:effectLst/>
                <a:latin typeface="Cambria" panose="02040503050406030204" pitchFamily="18" charset="0"/>
                <a:ea typeface="Calibri" panose="020F0502020204030204" pitchFamily="34" charset="0"/>
                <a:cs typeface="Times New Roman (Corps CS)"/>
              </a:rPr>
              <a:t>cf</a:t>
            </a:r>
            <a:r>
              <a:rPr lang="fr-FR" sz="1800" i="1" kern="100" dirty="0">
                <a:effectLst/>
                <a:latin typeface="Cambria" panose="02040503050406030204" pitchFamily="18" charset="0"/>
                <a:ea typeface="Calibri" panose="020F0502020204030204" pitchFamily="34" charset="0"/>
                <a:cs typeface="Times New Roman (Corps CS)"/>
              </a:rPr>
              <a:t> visuel de la Decaux)</a:t>
            </a:r>
            <a:endParaRPr lang="fr-FR" sz="1800" kern="100" dirty="0">
              <a:effectLst/>
              <a:latin typeface="Cambria" panose="02040503050406030204" pitchFamily="18" charset="0"/>
              <a:ea typeface="Calibri" panose="020F0502020204030204" pitchFamily="34" charset="0"/>
              <a:cs typeface="Times New Roman (Corps CS)"/>
            </a:endParaRPr>
          </a:p>
          <a:p>
            <a:pPr algn="just"/>
            <a:r>
              <a:rPr lang="fr-FR" sz="1800" i="1" kern="100" dirty="0">
                <a:effectLst/>
                <a:latin typeface="Cambria" panose="02040503050406030204" pitchFamily="18" charset="0"/>
                <a:ea typeface="Calibri" panose="020F0502020204030204" pitchFamily="34" charset="0"/>
                <a:cs typeface="Times New Roman (Corps CS)"/>
              </a:rPr>
              <a:t>Une main prend une pomme. Là où se tenait la pomme,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sz="1800" b="1" kern="100" dirty="0">
                <a:effectLst/>
                <a:latin typeface="Georgia" panose="02040502050405020303" pitchFamily="18" charset="0"/>
                <a:ea typeface="Calibri" panose="020F0502020204030204" pitchFamily="34" charset="0"/>
                <a:cs typeface="Times New Roman (Corps CS)"/>
              </a:rPr>
              <a:t>La pomme</a:t>
            </a:r>
          </a:p>
          <a:p>
            <a:pPr algn="just"/>
            <a:r>
              <a:rPr lang="fr-FR" sz="1800" i="1" kern="100" dirty="0">
                <a:effectLst/>
                <a:latin typeface="Cambria" panose="02040503050406030204" pitchFamily="18" charset="0"/>
                <a:ea typeface="Calibri" panose="020F0502020204030204" pitchFamily="34" charset="0"/>
                <a:cs typeface="Times New Roman (Corps CS)"/>
              </a:rPr>
              <a:t>Une seconde main prend une autre pomme, un peu à droite de la première.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Une nouvelle main prend une autre pomme, située juste à droite de la première.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française : 1€59 le kilo</a:t>
            </a:r>
          </a:p>
          <a:p>
            <a:pPr algn="just"/>
            <a:r>
              <a:rPr lang="fr-FR" sz="1800" i="1" kern="100" dirty="0">
                <a:effectLst/>
                <a:latin typeface="Cambria" panose="02040503050406030204" pitchFamily="18" charset="0"/>
                <a:ea typeface="Calibri" panose="020F0502020204030204" pitchFamily="34" charset="0"/>
                <a:cs typeface="Times New Roman (Corps CS)"/>
              </a:rPr>
              <a:t>Une quatrième main prend une autre pomme, située juste à droite de la troisième. 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La pomme française et durable : 1€59 le kilo</a:t>
            </a:r>
          </a:p>
          <a:p>
            <a:pPr algn="ctr"/>
            <a:r>
              <a:rPr lang="fr-FR" sz="1800" i="1" kern="100" dirty="0">
                <a:effectLst/>
                <a:latin typeface="Cambria" panose="02040503050406030204" pitchFamily="18" charset="0"/>
                <a:ea typeface="Calibri" panose="020F0502020204030204" pitchFamily="34" charset="0"/>
                <a:cs typeface="Times New Roman (Corps CS)"/>
              </a:rPr>
              <a:t>De nombreuses mains pêle-mêle font une razzia sur les pommes. Il n’en reste plus qu’une… </a:t>
            </a:r>
            <a:br>
              <a:rPr lang="fr-FR" sz="1800" i="1" kern="100" dirty="0">
                <a:effectLst/>
                <a:latin typeface="Cambria" panose="02040503050406030204" pitchFamily="18" charset="0"/>
                <a:ea typeface="Calibri" panose="020F0502020204030204" pitchFamily="34" charset="0"/>
                <a:cs typeface="Times New Roman (Corps CS)"/>
              </a:rPr>
            </a:br>
            <a:r>
              <a:rPr lang="fr-FR" sz="1800" i="1" kern="100" dirty="0">
                <a:effectLst/>
                <a:latin typeface="Cambria" panose="02040503050406030204" pitchFamily="18" charset="0"/>
                <a:ea typeface="Calibri" panose="020F0502020204030204" pitchFamily="34" charset="0"/>
                <a:cs typeface="Times New Roman (Corps CS)"/>
              </a:rPr>
              <a:t>On peut désormais lire :</a:t>
            </a: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latin typeface="Georgia" panose="02040502050405020303" pitchFamily="18" charset="0"/>
                <a:ea typeface="Calibri" panose="020F0502020204030204" pitchFamily="34" charset="0"/>
              </a:rPr>
              <a:t>100% de pommes françaises et durables à partir de 1€59 le kilo</a:t>
            </a:r>
          </a:p>
          <a:p>
            <a:pPr algn="ctr"/>
            <a:endParaRPr lang="fr-FR" sz="1800" i="1" kern="100" dirty="0">
              <a:effectLst/>
              <a:latin typeface="Cambria" panose="02040503050406030204" pitchFamily="18" charset="0"/>
              <a:ea typeface="Calibri" panose="020F0502020204030204" pitchFamily="34" charset="0"/>
              <a:cs typeface="Times New Roman (Corps CS)"/>
            </a:endParaRPr>
          </a:p>
          <a:p>
            <a:pPr algn="ctr"/>
            <a:r>
              <a:rPr lang="fr-FR" sz="1800" i="1" kern="100" dirty="0">
                <a:effectLst/>
                <a:latin typeface="Cambria" panose="02040503050406030204" pitchFamily="18" charset="0"/>
                <a:ea typeface="Calibri" panose="020F0502020204030204" pitchFamily="34" charset="0"/>
                <a:cs typeface="Times New Roman (Corps CS)"/>
              </a:rPr>
              <a:t>Cut. </a:t>
            </a:r>
            <a:r>
              <a:rPr lang="fr-FR" sz="1800" i="1" kern="100" dirty="0" err="1">
                <a:effectLst/>
                <a:latin typeface="Cambria" panose="02040503050406030204" pitchFamily="18" charset="0"/>
                <a:ea typeface="Calibri" panose="020F0502020204030204" pitchFamily="34" charset="0"/>
                <a:cs typeface="Times New Roman (Corps CS)"/>
              </a:rPr>
              <a:t>Surimp</a:t>
            </a:r>
            <a:endParaRPr lang="fr-FR" sz="1800" i="1" kern="100" dirty="0">
              <a:effectLst/>
              <a:latin typeface="Cambria" panose="02040503050406030204" pitchFamily="18" charset="0"/>
              <a:ea typeface="Calibri" panose="020F0502020204030204" pitchFamily="34" charset="0"/>
              <a:cs typeface="Times New Roman (Corps CS)"/>
            </a:endParaRPr>
          </a:p>
          <a:p>
            <a:pPr algn="ctr"/>
            <a:endParaRPr lang="fr-FR" sz="1800" kern="100" dirty="0">
              <a:effectLst/>
              <a:latin typeface="Cambria" panose="02040503050406030204" pitchFamily="18" charset="0"/>
              <a:ea typeface="Calibri" panose="020F0502020204030204" pitchFamily="34" charset="0"/>
              <a:cs typeface="Times New Roman (Corps CS)"/>
            </a:endParaRPr>
          </a:p>
          <a:p>
            <a:pPr algn="ctr"/>
            <a:r>
              <a:rPr lang="fr-FR" b="1" kern="100" dirty="0">
                <a:highlight>
                  <a:srgbClr val="FFFF00"/>
                </a:highlight>
                <a:latin typeface="Georgia" panose="02040502050405020303" pitchFamily="18" charset="0"/>
              </a:rPr>
              <a:t>Une sélection engagée pour le goût &amp; la santé </a:t>
            </a:r>
          </a:p>
          <a:p>
            <a:pPr algn="ctr"/>
            <a:r>
              <a:rPr lang="fr-FR" u="sng" kern="100" dirty="0">
                <a:highlight>
                  <a:srgbClr val="FFFF00"/>
                </a:highlight>
                <a:latin typeface="Georgia" panose="02040502050405020303" pitchFamily="18" charset="0"/>
              </a:rPr>
              <a:t>ou </a:t>
            </a:r>
            <a:br>
              <a:rPr lang="fr-FR" b="1" kern="100" dirty="0">
                <a:highlight>
                  <a:srgbClr val="FFFF00"/>
                </a:highlight>
                <a:latin typeface="Georgia" panose="02040502050405020303" pitchFamily="18" charset="0"/>
              </a:rPr>
            </a:br>
            <a:r>
              <a:rPr lang="fr-FR" b="1" kern="100" dirty="0">
                <a:highlight>
                  <a:srgbClr val="FFFF00"/>
                </a:highlight>
                <a:latin typeface="Georgia" panose="02040502050405020303" pitchFamily="18" charset="0"/>
              </a:rPr>
              <a:t> Engagés pour le bon, pour vous et votre santé</a:t>
            </a:r>
          </a:p>
          <a:p>
            <a:pPr algn="ctr"/>
            <a:endParaRPr lang="fr-FR" b="1" kern="100" dirty="0">
              <a:latin typeface="Georgia" panose="02040502050405020303" pitchFamily="18" charset="0"/>
            </a:endParaRPr>
          </a:p>
          <a:p>
            <a:pPr algn="ctr"/>
            <a:r>
              <a:rPr lang="fr-FR" b="1" kern="100" dirty="0">
                <a:latin typeface="Georgia" panose="02040502050405020303" pitchFamily="18" charset="0"/>
              </a:rPr>
              <a:t>Logo Supermarché Match</a:t>
            </a:r>
          </a:p>
        </p:txBody>
      </p:sp>
    </p:spTree>
    <p:extLst>
      <p:ext uri="{BB962C8B-B14F-4D97-AF65-F5344CB8AC3E}">
        <p14:creationId xmlns:p14="http://schemas.microsoft.com/office/powerpoint/2010/main" val="3170963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SITE – VIDEO PRODUCTEUR</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IN-SITU</a:t>
            </a:r>
          </a:p>
        </p:txBody>
      </p:sp>
      <p:sp>
        <p:nvSpPr>
          <p:cNvPr id="3" name="ZoneTexte 2">
            <a:extLst>
              <a:ext uri="{FF2B5EF4-FFF2-40B4-BE49-F238E27FC236}">
                <a16:creationId xmlns:a16="http://schemas.microsoft.com/office/drawing/2014/main" id="{C487DD1D-11A7-C727-F363-C94C691ED879}"/>
              </a:ext>
            </a:extLst>
          </p:cNvPr>
          <p:cNvSpPr txBox="1"/>
          <p:nvPr/>
        </p:nvSpPr>
        <p:spPr>
          <a:xfrm>
            <a:off x="505968" y="1262742"/>
            <a:ext cx="6321552" cy="5355312"/>
          </a:xfrm>
          <a:prstGeom prst="rect">
            <a:avLst/>
          </a:prstGeom>
          <a:noFill/>
        </p:spPr>
        <p:txBody>
          <a:bodyPr wrap="square" rtlCol="0">
            <a:spAutoFit/>
          </a:bodyPr>
          <a:lstStyle/>
          <a:p>
            <a:pPr algn="just"/>
            <a:r>
              <a:rPr lang="fr-FR" sz="1800" i="1" kern="100" dirty="0">
                <a:effectLst/>
                <a:latin typeface="Cambria" panose="02040503050406030204" pitchFamily="18" charset="0"/>
                <a:ea typeface="Calibri" panose="020F0502020204030204" pitchFamily="34" charset="0"/>
                <a:cs typeface="Times New Roman (Corps CS)"/>
              </a:rPr>
              <a:t>Immersion producteur de pomme :</a:t>
            </a:r>
          </a:p>
          <a:p>
            <a:pPr algn="just"/>
            <a:r>
              <a:rPr lang="fr-FR" b="1" kern="100" dirty="0">
                <a:latin typeface="Cambria" panose="02040503050406030204" pitchFamily="18" charset="0"/>
                <a:ea typeface="Calibri" panose="020F0502020204030204" pitchFamily="34" charset="0"/>
              </a:rPr>
              <a:t>Narration : </a:t>
            </a:r>
            <a:r>
              <a:rPr lang="fr-FR" kern="100" dirty="0">
                <a:latin typeface="Cambria" panose="02040503050406030204" pitchFamily="18" charset="0"/>
                <a:ea typeface="Calibri" panose="020F0502020204030204" pitchFamily="34" charset="0"/>
              </a:rPr>
              <a:t>Combinaison de voix off et d'interviews courtes et percutantes avec le producteur, capturant ses pensées et motivations en quelques phrases impactantes.</a:t>
            </a:r>
          </a:p>
          <a:p>
            <a:pPr algn="just"/>
            <a:r>
              <a:rPr lang="fr-FR" b="1" kern="100" dirty="0">
                <a:latin typeface="Cambria" panose="02040503050406030204" pitchFamily="18" charset="0"/>
                <a:ea typeface="Calibri" panose="020F0502020204030204" pitchFamily="34" charset="0"/>
              </a:rPr>
              <a:t>Son et musique : </a:t>
            </a:r>
            <a:r>
              <a:rPr lang="fr-FR" kern="100" dirty="0">
                <a:latin typeface="Cambria" panose="02040503050406030204" pitchFamily="18" charset="0"/>
                <a:ea typeface="Calibri" panose="020F0502020204030204" pitchFamily="34" charset="0"/>
              </a:rPr>
              <a:t>Bande sonore moderne et immersive, mélangeant des sons naturels du verger avec une musique électronique douce pour renforcer l'ambiance visuelle.</a:t>
            </a:r>
          </a:p>
          <a:p>
            <a:pPr algn="just"/>
            <a:r>
              <a:rPr lang="fr-FR" b="1" kern="100" dirty="0">
                <a:latin typeface="Cambria" panose="02040503050406030204" pitchFamily="18" charset="0"/>
                <a:ea typeface="Calibri" panose="020F0502020204030204" pitchFamily="34" charset="0"/>
              </a:rPr>
              <a:t>Graphiques et texte à l'Écran : </a:t>
            </a:r>
            <a:r>
              <a:rPr lang="fr-FR" kern="100" dirty="0">
                <a:latin typeface="Cambria" panose="02040503050406030204" pitchFamily="18" charset="0"/>
                <a:ea typeface="Calibri" panose="020F0502020204030204" pitchFamily="34" charset="0"/>
              </a:rPr>
              <a:t>Insertion de textes animés et de graphiques élégants pour fournir des informations clés de manière succincte et visuellement </a:t>
            </a:r>
            <a:r>
              <a:rPr lang="fr-FR" kern="100" dirty="0" err="1">
                <a:latin typeface="Cambria" panose="02040503050406030204" pitchFamily="18" charset="0"/>
                <a:ea typeface="Calibri" panose="020F0502020204030204" pitchFamily="34" charset="0"/>
              </a:rPr>
              <a:t>attrayante.s</a:t>
            </a:r>
            <a:endParaRPr lang="fr-FR" kern="100" dirty="0">
              <a:latin typeface="Cambria" panose="02040503050406030204" pitchFamily="18" charset="0"/>
              <a:ea typeface="Calibri" panose="020F0502020204030204" pitchFamily="34" charset="0"/>
            </a:endParaRPr>
          </a:p>
          <a:p>
            <a:pPr algn="just"/>
            <a:endParaRPr lang="fr-FR" kern="100" dirty="0">
              <a:latin typeface="Cambria" panose="02040503050406030204" pitchFamily="18" charset="0"/>
              <a:ea typeface="Calibri" panose="020F0502020204030204" pitchFamily="34" charset="0"/>
            </a:endParaRPr>
          </a:p>
          <a:p>
            <a:pPr algn="just"/>
            <a:r>
              <a:rPr lang="fr-FR" kern="100" dirty="0">
                <a:latin typeface="Cambria" panose="02040503050406030204" pitchFamily="18" charset="0"/>
                <a:ea typeface="Calibri" panose="020F0502020204030204" pitchFamily="34" charset="0"/>
              </a:rPr>
              <a:t>L’idée est d’avoir une expérience visuelle et sonore immersive, en utilisant des techniques de montage dynamiques, une narration concise, et une esthétique visuelle forte pour capturer l'essence de la vie d'un producteur de pommes. L'objectif est de créer un court métrage documentaire qui non seulement informe mais aussi évoque des émotions fortes et met en valeur le travail et la passion derrière la production de pommes.</a:t>
            </a:r>
          </a:p>
        </p:txBody>
      </p:sp>
      <p:pic>
        <p:nvPicPr>
          <p:cNvPr id="3074" name="Picture 2" descr="Producteur de pomme">
            <a:extLst>
              <a:ext uri="{FF2B5EF4-FFF2-40B4-BE49-F238E27FC236}">
                <a16:creationId xmlns:a16="http://schemas.microsoft.com/office/drawing/2014/main" id="{0F4F17E1-1511-25EC-A403-E7EF5F95E064}"/>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925056" y="1714500"/>
            <a:ext cx="4572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7670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Affichette produit</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descr="Une image contenant texte, fruit, pomme&#10;&#10;Description générée automatiquement">
            <a:extLst>
              <a:ext uri="{FF2B5EF4-FFF2-40B4-BE49-F238E27FC236}">
                <a16:creationId xmlns:a16="http://schemas.microsoft.com/office/drawing/2014/main" id="{FB757F92-FED8-D902-FF57-B1E4916B23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1135" y="2157129"/>
            <a:ext cx="4290478" cy="3429480"/>
          </a:xfrm>
          <a:prstGeom prst="rect">
            <a:avLst/>
          </a:prstGeom>
        </p:spPr>
      </p:pic>
      <p:pic>
        <p:nvPicPr>
          <p:cNvPr id="10" name="Image 9" descr="Une image contenant texte, fruit, pomme, capture d’écran&#10;&#10;Description générée automatiquement">
            <a:extLst>
              <a:ext uri="{FF2B5EF4-FFF2-40B4-BE49-F238E27FC236}">
                <a16:creationId xmlns:a16="http://schemas.microsoft.com/office/drawing/2014/main" id="{ACB8F48F-91C7-4B5E-716C-97BA8BCCD5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157129"/>
            <a:ext cx="4290478" cy="3429481"/>
          </a:xfrm>
          <a:prstGeom prst="rect">
            <a:avLst/>
          </a:prstGeom>
        </p:spPr>
      </p:pic>
    </p:spTree>
    <p:extLst>
      <p:ext uri="{BB962C8B-B14F-4D97-AF65-F5344CB8AC3E}">
        <p14:creationId xmlns:p14="http://schemas.microsoft.com/office/powerpoint/2010/main" val="21754280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5051D-B0EA-239D-CC9A-A8CF7597301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BD71260C-3A55-574A-DE36-688F626F5AB3}"/>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18E532CE-48BF-7062-B33A-56777889B79A}"/>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967A9CC9-6F68-517C-49A1-AC31F60076E3}"/>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Affichette produit</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12" name="Image 11" descr="Une image contenant scène, Aliments naturels, Nourriture locale, Nourriture complète&#10;&#10;Description générée automatiquement">
            <a:extLst>
              <a:ext uri="{FF2B5EF4-FFF2-40B4-BE49-F238E27FC236}">
                <a16:creationId xmlns:a16="http://schemas.microsoft.com/office/drawing/2014/main" id="{CC28731F-04CC-C583-EB90-5039E84D98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5129" y="2151245"/>
            <a:ext cx="9661742" cy="3794905"/>
          </a:xfrm>
          <a:prstGeom prst="rect">
            <a:avLst/>
          </a:prstGeom>
        </p:spPr>
      </p:pic>
    </p:spTree>
    <p:extLst>
      <p:ext uri="{BB962C8B-B14F-4D97-AF65-F5344CB8AC3E}">
        <p14:creationId xmlns:p14="http://schemas.microsoft.com/office/powerpoint/2010/main" val="3670762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8" name="Image 7" descr="Une image contenant texte, capture d’écran, Police&#10;&#10;Description générée automatiquement">
            <a:extLst>
              <a:ext uri="{FF2B5EF4-FFF2-40B4-BE49-F238E27FC236}">
                <a16:creationId xmlns:a16="http://schemas.microsoft.com/office/drawing/2014/main" id="{F3CD143F-28A2-F7DB-A33D-46F5F0A85D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40744"/>
            <a:ext cx="12192000" cy="2176511"/>
          </a:xfrm>
          <a:prstGeom prst="rect">
            <a:avLst/>
          </a:prstGeom>
        </p:spPr>
      </p:pic>
    </p:spTree>
    <p:extLst>
      <p:ext uri="{BB962C8B-B14F-4D97-AF65-F5344CB8AC3E}">
        <p14:creationId xmlns:p14="http://schemas.microsoft.com/office/powerpoint/2010/main" val="11572402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ILV AU PLUS PRES DU PRODUIT</a:t>
            </a:r>
          </a:p>
        </p:txBody>
      </p:sp>
      <p:sp>
        <p:nvSpPr>
          <p:cNvPr id="3" name="ZoneTexte 2">
            <a:extLst>
              <a:ext uri="{FF2B5EF4-FFF2-40B4-BE49-F238E27FC236}">
                <a16:creationId xmlns:a16="http://schemas.microsoft.com/office/drawing/2014/main" id="{C487DD1D-11A7-C727-F363-C94C691ED879}"/>
              </a:ext>
            </a:extLst>
          </p:cNvPr>
          <p:cNvSpPr txBox="1"/>
          <p:nvPr/>
        </p:nvSpPr>
        <p:spPr>
          <a:xfrm>
            <a:off x="300038" y="1534658"/>
            <a:ext cx="9034272" cy="915934"/>
          </a:xfrm>
          <a:prstGeom prst="rect">
            <a:avLst/>
          </a:prstGeom>
          <a:noFill/>
        </p:spPr>
        <p:txBody>
          <a:bodyPr wrap="square" rtlCol="0">
            <a:spAutoFit/>
          </a:bodyPr>
          <a:lstStyle/>
          <a:p>
            <a:r>
              <a:rPr lang="fr-FR" sz="1800" i="1" kern="100" dirty="0">
                <a:effectLst/>
                <a:latin typeface="Cambria" panose="02040503050406030204" pitchFamily="18" charset="0"/>
                <a:ea typeface="Calibri" panose="020F0502020204030204" pitchFamily="34" charset="0"/>
                <a:cs typeface="Times New Roman (Corps CS)"/>
              </a:rPr>
              <a:t>Fronton générique</a:t>
            </a:r>
            <a:endParaRPr lang="fr-FR" sz="1800" kern="100" dirty="0">
              <a:solidFill>
                <a:schemeClr val="bg1"/>
              </a:solidFill>
              <a:effectLst/>
              <a:highlight>
                <a:srgbClr val="237756"/>
              </a:highlight>
              <a:latin typeface="Cambria" panose="02040503050406030204" pitchFamily="18" charset="0"/>
              <a:ea typeface="Calibri" panose="020F0502020204030204" pitchFamily="34" charset="0"/>
              <a:cs typeface="Times New Roman (Corps CS)"/>
            </a:endParaRPr>
          </a:p>
          <a:p>
            <a:endParaRPr lang="fr-FR" sz="1600" b="1" kern="100" dirty="0">
              <a:effectLst/>
              <a:latin typeface="Georgia" panose="02040502050405020303" pitchFamily="18" charset="0"/>
              <a:ea typeface="Calibri" panose="020F0502020204030204" pitchFamily="34" charset="0"/>
              <a:cs typeface="Times New Roman (Corps CS)"/>
            </a:endParaRPr>
          </a:p>
          <a:p>
            <a:endParaRPr lang="fr-FR" dirty="0"/>
          </a:p>
        </p:txBody>
      </p:sp>
      <p:pic>
        <p:nvPicPr>
          <p:cNvPr id="5" name="Image 4" descr="Une image contenant Aliments naturels, Groupe d’aliments, Nourriture complète, Nourriture locale&#10;&#10;Description générée automatiquement">
            <a:extLst>
              <a:ext uri="{FF2B5EF4-FFF2-40B4-BE49-F238E27FC236}">
                <a16:creationId xmlns:a16="http://schemas.microsoft.com/office/drawing/2014/main" id="{F689126F-C5D6-D129-47E7-E3E95BD79C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2444" y="1418759"/>
            <a:ext cx="6867021" cy="4952784"/>
          </a:xfrm>
          <a:prstGeom prst="rect">
            <a:avLst/>
          </a:prstGeom>
        </p:spPr>
      </p:pic>
    </p:spTree>
    <p:extLst>
      <p:ext uri="{BB962C8B-B14F-4D97-AF65-F5344CB8AC3E}">
        <p14:creationId xmlns:p14="http://schemas.microsoft.com/office/powerpoint/2010/main" val="1170186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ECRAN DIGITAL</a:t>
            </a:r>
          </a:p>
        </p:txBody>
      </p:sp>
      <p:pic>
        <p:nvPicPr>
          <p:cNvPr id="7" name="Image 6" descr="Une image contenant texte, fruit, Aliments naturels, livre&#10;&#10;Description générée automatiquement">
            <a:extLst>
              <a:ext uri="{FF2B5EF4-FFF2-40B4-BE49-F238E27FC236}">
                <a16:creationId xmlns:a16="http://schemas.microsoft.com/office/drawing/2014/main" id="{B1D5C726-E1AC-79B4-9D0A-004FF738747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77683" y="1713702"/>
            <a:ext cx="2328291" cy="4139184"/>
          </a:xfrm>
          <a:prstGeom prst="rect">
            <a:avLst/>
          </a:prstGeom>
        </p:spPr>
      </p:pic>
      <p:pic>
        <p:nvPicPr>
          <p:cNvPr id="9" name="Image 8" descr="Une image contenant texte, menu, signe, magasin&#10;&#10;Description générée automatiquement">
            <a:extLst>
              <a:ext uri="{FF2B5EF4-FFF2-40B4-BE49-F238E27FC236}">
                <a16:creationId xmlns:a16="http://schemas.microsoft.com/office/drawing/2014/main" id="{A3356E3F-1EDE-8A21-E5C3-F0C47017CE3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07280" y="1713702"/>
            <a:ext cx="5794152" cy="4139184"/>
          </a:xfrm>
          <a:prstGeom prst="rect">
            <a:avLst/>
          </a:prstGeom>
        </p:spPr>
      </p:pic>
    </p:spTree>
    <p:extLst>
      <p:ext uri="{BB962C8B-B14F-4D97-AF65-F5344CB8AC3E}">
        <p14:creationId xmlns:p14="http://schemas.microsoft.com/office/powerpoint/2010/main" val="2316334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57BE830-A5AF-FA46-6DE5-7BD9EFB52BCF}"/>
              </a:ext>
            </a:extLst>
          </p:cNvPr>
          <p:cNvSpPr>
            <a:spLocks noGrp="1"/>
          </p:cNvSpPr>
          <p:nvPr>
            <p:ph type="title"/>
          </p:nvPr>
        </p:nvSpPr>
        <p:spPr/>
        <p:txBody>
          <a:bodyPr/>
          <a:lstStyle/>
          <a:p>
            <a:r>
              <a:rPr lang="fr-FR" dirty="0"/>
              <a:t>Cadrage produits totem</a:t>
            </a:r>
          </a:p>
        </p:txBody>
      </p:sp>
      <p:sp>
        <p:nvSpPr>
          <p:cNvPr id="10" name="ZoneTexte 9">
            <a:extLst>
              <a:ext uri="{FF2B5EF4-FFF2-40B4-BE49-F238E27FC236}">
                <a16:creationId xmlns:a16="http://schemas.microsoft.com/office/drawing/2014/main" id="{A4CB2EE1-FD73-2C0E-841C-868FF83D3981}"/>
              </a:ext>
            </a:extLst>
          </p:cNvPr>
          <p:cNvSpPr txBox="1"/>
          <p:nvPr/>
        </p:nvSpPr>
        <p:spPr>
          <a:xfrm>
            <a:off x="1938528" y="2050024"/>
            <a:ext cx="8631936" cy="3416320"/>
          </a:xfrm>
          <a:prstGeom prst="rect">
            <a:avLst/>
          </a:prstGeom>
          <a:noFill/>
        </p:spPr>
        <p:txBody>
          <a:bodyPr wrap="square">
            <a:spAutoFit/>
          </a:bodyPr>
          <a:lstStyle/>
          <a:p>
            <a:r>
              <a:rPr lang="fr-FR" b="1" i="0" dirty="0">
                <a:solidFill>
                  <a:srgbClr val="0F0F0F"/>
                </a:solidFill>
                <a:effectLst/>
                <a:latin typeface="Avenir Next LT Pro" panose="020B0504020202020204" pitchFamily="34" charset="0"/>
              </a:rPr>
              <a:t>Un produit totem, c'est un produit emblématique de la place du marché qui a des aspérités fortes et reconnues.</a:t>
            </a:r>
            <a:br>
              <a:rPr lang="fr-FR" b="1" i="0" dirty="0">
                <a:solidFill>
                  <a:srgbClr val="0F0F0F"/>
                </a:solidFill>
                <a:effectLst/>
                <a:latin typeface="Avenir Next LT Pro" panose="020B0504020202020204" pitchFamily="34" charset="0"/>
              </a:rPr>
            </a:br>
            <a:r>
              <a:rPr lang="fr-FR" dirty="0">
                <a:solidFill>
                  <a:srgbClr val="0F0F0F"/>
                </a:solidFill>
                <a:latin typeface="Avenir Next LT Pro" panose="020B0504020202020204" pitchFamily="34" charset="0"/>
              </a:rPr>
              <a:t>C</a:t>
            </a:r>
            <a:r>
              <a:rPr lang="fr-FR" b="0" i="0" dirty="0">
                <a:solidFill>
                  <a:srgbClr val="0F0F0F"/>
                </a:solidFill>
                <a:effectLst/>
                <a:latin typeface="Avenir Next LT Pro" panose="020B0504020202020204" pitchFamily="34" charset="0"/>
              </a:rPr>
              <a:t>e sont des produits que Match est fier d'avoir sourcé et de proposer à ses clients. Ces produits ont des aspérités en santé et</a:t>
            </a:r>
            <a:r>
              <a:rPr lang="fr-FR" dirty="0">
                <a:solidFill>
                  <a:srgbClr val="0F0F0F"/>
                </a:solidFill>
                <a:latin typeface="Avenir Next LT Pro" panose="020B0504020202020204" pitchFamily="34" charset="0"/>
              </a:rPr>
              <a:t>/ou</a:t>
            </a:r>
            <a:r>
              <a:rPr lang="fr-FR" b="0" i="0" dirty="0">
                <a:solidFill>
                  <a:srgbClr val="0F0F0F"/>
                </a:solidFill>
                <a:effectLst/>
                <a:latin typeface="Avenir Next LT Pro" panose="020B0504020202020204" pitchFamily="34" charset="0"/>
              </a:rPr>
              <a:t> en valeur gustative.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Ces produits sont français</a:t>
            </a:r>
            <a:r>
              <a:rPr lang="fr-FR" dirty="0">
                <a:solidFill>
                  <a:srgbClr val="0F0F0F"/>
                </a:solidFill>
                <a:latin typeface="Avenir Next LT Pro" panose="020B0504020202020204" pitchFamily="34" charset="0"/>
              </a:rPr>
              <a:t>, certains sont d’origine locale.</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Ils intègrent parfois une dimension responsable, de biodiversité ou sociétale (Ex Banane française). Mais la priorité c'est le goût et la santé.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Et ce sont des produits proposés au prix le plus juste. </a:t>
            </a:r>
            <a:br>
              <a:rPr lang="fr-FR" b="0" i="0" dirty="0">
                <a:solidFill>
                  <a:srgbClr val="0F0F0F"/>
                </a:solidFill>
                <a:effectLst/>
                <a:latin typeface="Avenir Next LT Pro" panose="020B0504020202020204" pitchFamily="34" charset="0"/>
              </a:rPr>
            </a:br>
            <a:r>
              <a:rPr lang="fr-FR" b="0" i="0" dirty="0">
                <a:solidFill>
                  <a:srgbClr val="0F0F0F"/>
                </a:solidFill>
                <a:effectLst/>
                <a:latin typeface="Avenir Next LT Pro" panose="020B0504020202020204" pitchFamily="34" charset="0"/>
              </a:rPr>
              <a:t>L'accessibilité produit est importante</a:t>
            </a:r>
            <a:r>
              <a:rPr lang="fr-FR" b="0" i="0">
                <a:solidFill>
                  <a:srgbClr val="0F0F0F"/>
                </a:solidFill>
                <a:effectLst/>
                <a:latin typeface="Avenir Next LT Pro" panose="020B0504020202020204" pitchFamily="34" charset="0"/>
              </a:rPr>
              <a:t>.  </a:t>
            </a:r>
            <a:br>
              <a:rPr lang="fr-FR" b="0" i="0" dirty="0">
                <a:solidFill>
                  <a:srgbClr val="0F0F0F"/>
                </a:solidFill>
                <a:effectLst/>
                <a:latin typeface="Avenir Next LT Pro" panose="020B0504020202020204" pitchFamily="34" charset="0"/>
              </a:rPr>
            </a:br>
            <a:endParaRPr lang="fr-FR" b="0" i="0" dirty="0">
              <a:solidFill>
                <a:srgbClr val="0F0F0F"/>
              </a:solidFill>
              <a:effectLst/>
              <a:latin typeface="Avenir Next LT Pro" panose="020B0504020202020204" pitchFamily="34" charset="0"/>
            </a:endParaRPr>
          </a:p>
          <a:p>
            <a:r>
              <a:rPr lang="fr-FR" b="1" i="0" dirty="0">
                <a:solidFill>
                  <a:schemeClr val="bg1"/>
                </a:solidFill>
                <a:effectLst/>
                <a:highlight>
                  <a:srgbClr val="237756"/>
                </a:highlight>
                <a:latin typeface="Avenir Next LT Pro" panose="020B0504020202020204" pitchFamily="34" charset="0"/>
              </a:rPr>
              <a:t>C'est un produit d'appel qui est comparable mais nous lui apportons de la valeur mais il reste accessible.</a:t>
            </a:r>
            <a:endParaRPr lang="fr-FR" b="1" dirty="0">
              <a:solidFill>
                <a:schemeClr val="bg1"/>
              </a:solidFill>
              <a:highlight>
                <a:srgbClr val="237756"/>
              </a:highlight>
              <a:latin typeface="Avenir Next LT Pro" panose="020B0504020202020204" pitchFamily="34" charset="0"/>
            </a:endParaRPr>
          </a:p>
        </p:txBody>
      </p:sp>
    </p:spTree>
    <p:extLst>
      <p:ext uri="{BB962C8B-B14F-4D97-AF65-F5344CB8AC3E}">
        <p14:creationId xmlns:p14="http://schemas.microsoft.com/office/powerpoint/2010/main" val="2976397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EN MAGASIN</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RADIO MAGASIN</a:t>
            </a:r>
          </a:p>
        </p:txBody>
      </p:sp>
      <p:sp>
        <p:nvSpPr>
          <p:cNvPr id="7" name="ZoneTexte 6">
            <a:extLst>
              <a:ext uri="{FF2B5EF4-FFF2-40B4-BE49-F238E27FC236}">
                <a16:creationId xmlns:a16="http://schemas.microsoft.com/office/drawing/2014/main" id="{7143A18E-D652-8AC1-43F0-83246879D0C7}"/>
              </a:ext>
            </a:extLst>
          </p:cNvPr>
          <p:cNvSpPr txBox="1"/>
          <p:nvPr/>
        </p:nvSpPr>
        <p:spPr>
          <a:xfrm>
            <a:off x="2365248" y="2450592"/>
            <a:ext cx="8278368" cy="2862322"/>
          </a:xfrm>
          <a:prstGeom prst="rect">
            <a:avLst/>
          </a:prstGeom>
          <a:noFill/>
        </p:spPr>
        <p:txBody>
          <a:bodyPr wrap="square">
            <a:spAutoFit/>
          </a:bodyPr>
          <a:lstStyle/>
          <a:p>
            <a:pPr algn="just"/>
            <a:r>
              <a:rPr lang="fr-FR" sz="1800" kern="100" dirty="0">
                <a:effectLst/>
                <a:latin typeface="Georgia" panose="02040502050405020303" pitchFamily="18" charset="0"/>
                <a:ea typeface="Calibri" panose="020F0502020204030204" pitchFamily="34" charset="0"/>
                <a:cs typeface="Times New Roman (Corps CS)"/>
              </a:rPr>
              <a:t>Vous êtes très exigeants sur les produits que vous consommez ? Nous aussi ! Toute l’année, nos pros sélectionnent avec le plus grand soin les meilleurs produits ! Pour leur goût, pour leur origine, pour leur engagement responsable. Et aussi pour leur prix bien sûr ! La preuve : de septembre à mai, nous ne vous proposons que de délicieuses pommes françaises issues de vergers éco-responsables à partir de 1€59 le kilo. 1€59 le kilo de pommes françaises !! </a:t>
            </a:r>
            <a:br>
              <a:rPr lang="fr-FR" sz="1800" kern="100" dirty="0">
                <a:effectLst/>
                <a:latin typeface="Georgia" panose="02040502050405020303" pitchFamily="18" charset="0"/>
                <a:ea typeface="Calibri" panose="020F0502020204030204" pitchFamily="34" charset="0"/>
                <a:cs typeface="Times New Roman (Corps CS)"/>
              </a:rPr>
            </a:br>
            <a:r>
              <a:rPr lang="fr-FR" sz="1800" kern="100" dirty="0">
                <a:effectLst/>
                <a:latin typeface="Georgia" panose="02040502050405020303" pitchFamily="18" charset="0"/>
                <a:ea typeface="Calibri" panose="020F0502020204030204" pitchFamily="34" charset="0"/>
                <a:cs typeface="Times New Roman (Corps CS)"/>
              </a:rPr>
              <a:t>Eh oui, chez Supermarché Match, </a:t>
            </a:r>
            <a:r>
              <a:rPr lang="fr-FR" sz="1800" kern="100" dirty="0">
                <a:effectLst/>
                <a:highlight>
                  <a:srgbClr val="FFFF00"/>
                </a:highlight>
                <a:latin typeface="Georgia" panose="02040502050405020303" pitchFamily="18" charset="0"/>
                <a:ea typeface="Calibri" panose="020F0502020204030204" pitchFamily="34" charset="0"/>
                <a:cs typeface="Times New Roman (Corps CS)"/>
              </a:rPr>
              <a:t>notre sélection est le fruit de vraies convictions.</a:t>
            </a:r>
          </a:p>
          <a:p>
            <a:pPr algn="just"/>
            <a:endParaRPr lang="fr-FR" kern="100" dirty="0">
              <a:highlight>
                <a:srgbClr val="FFFF00"/>
              </a:highlight>
              <a:latin typeface="Georgia" panose="02040502050405020303" pitchFamily="18" charset="0"/>
              <a:ea typeface="Calibri" panose="020F0502020204030204" pitchFamily="34" charset="0"/>
              <a:cs typeface="Times New Roman (Corps CS)"/>
            </a:endParaRPr>
          </a:p>
          <a:p>
            <a:pPr algn="just"/>
            <a:r>
              <a:rPr lang="fr-FR" sz="1800" kern="100" dirty="0">
                <a:effectLst/>
                <a:latin typeface="Georgia" panose="02040502050405020303" pitchFamily="18" charset="0"/>
                <a:ea typeface="Calibri" panose="020F0502020204030204" pitchFamily="34" charset="0"/>
                <a:cs typeface="Times New Roman (Corps CS)"/>
              </a:rPr>
              <a:t>OU idem radio </a:t>
            </a:r>
            <a:r>
              <a:rPr lang="fr-FR" sz="1800" kern="100" dirty="0" err="1">
                <a:effectLst/>
                <a:latin typeface="Georgia" panose="02040502050405020303" pitchFamily="18" charset="0"/>
                <a:ea typeface="Calibri" panose="020F0502020204030204" pitchFamily="34" charset="0"/>
                <a:cs typeface="Times New Roman (Corps CS)"/>
              </a:rPr>
              <a:t>natio</a:t>
            </a:r>
            <a:endParaRPr lang="fr-FR" sz="1800" kern="100" dirty="0">
              <a:effectLst/>
              <a:latin typeface="Georgia" panose="02040502050405020303" pitchFamily="18" charset="0"/>
              <a:ea typeface="Calibri" panose="020F0502020204030204" pitchFamily="34" charset="0"/>
              <a:cs typeface="Times New Roman (Corps CS)"/>
            </a:endParaRPr>
          </a:p>
        </p:txBody>
      </p:sp>
    </p:spTree>
    <p:extLst>
      <p:ext uri="{BB962C8B-B14F-4D97-AF65-F5344CB8AC3E}">
        <p14:creationId xmlns:p14="http://schemas.microsoft.com/office/powerpoint/2010/main" val="4201251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3" name="Image 2" descr="Une image contenant texte, intérieur, ordinateur portable, ordinateur&#10;&#10;Description générée automatiquement">
            <a:extLst>
              <a:ext uri="{FF2B5EF4-FFF2-40B4-BE49-F238E27FC236}">
                <a16:creationId xmlns:a16="http://schemas.microsoft.com/office/drawing/2014/main" id="{B91ABDAB-7EF3-6465-1F9A-784B3AA19D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084576" y="486457"/>
            <a:ext cx="8132064" cy="5852886"/>
          </a:xfrm>
          <a:prstGeom prst="rect">
            <a:avLst/>
          </a:prstGeom>
        </p:spPr>
      </p:pic>
    </p:spTree>
    <p:extLst>
      <p:ext uri="{BB962C8B-B14F-4D97-AF65-F5344CB8AC3E}">
        <p14:creationId xmlns:p14="http://schemas.microsoft.com/office/powerpoint/2010/main" val="3334790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5" name="Image 4" descr="Une image contenant texte, capture d’écran, nourriture, Publicité en ligne&#10;&#10;Description générée automatiquement">
            <a:extLst>
              <a:ext uri="{FF2B5EF4-FFF2-40B4-BE49-F238E27FC236}">
                <a16:creationId xmlns:a16="http://schemas.microsoft.com/office/drawing/2014/main" id="{908043A5-1EF3-0B6C-A482-1C7F199D1A8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12074" y="0"/>
            <a:ext cx="5125515" cy="13688787"/>
          </a:xfrm>
          <a:prstGeom prst="rect">
            <a:avLst/>
          </a:prstGeom>
        </p:spPr>
      </p:pic>
      <p:pic>
        <p:nvPicPr>
          <p:cNvPr id="7" name="Image 6" descr="Une image contenant texte, capture d’écran, nourriture, Publicité en ligne&#10;&#10;Description générée automatiquement">
            <a:extLst>
              <a:ext uri="{FF2B5EF4-FFF2-40B4-BE49-F238E27FC236}">
                <a16:creationId xmlns:a16="http://schemas.microsoft.com/office/drawing/2014/main" id="{F1CCDE73-36E9-CD50-D33E-D62E7A0973B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2312" y="1781399"/>
            <a:ext cx="1465388" cy="3913633"/>
          </a:xfrm>
          <a:prstGeom prst="rect">
            <a:avLst/>
          </a:prstGeom>
        </p:spPr>
      </p:pic>
    </p:spTree>
    <p:extLst>
      <p:ext uri="{BB962C8B-B14F-4D97-AF65-F5344CB8AC3E}">
        <p14:creationId xmlns:p14="http://schemas.microsoft.com/office/powerpoint/2010/main" val="40487706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Site Web</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Landing page pomme</a:t>
            </a:r>
          </a:p>
        </p:txBody>
      </p:sp>
      <p:pic>
        <p:nvPicPr>
          <p:cNvPr id="2" name="Image 1" descr="Une image contenant texte, capture d’écran, nourriture, Publicité en ligne&#10;&#10;Description générée automatiquement">
            <a:extLst>
              <a:ext uri="{FF2B5EF4-FFF2-40B4-BE49-F238E27FC236}">
                <a16:creationId xmlns:a16="http://schemas.microsoft.com/office/drawing/2014/main" id="{71E216A2-908D-528A-45B6-4FEAC5F74B3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12074" y="-5352288"/>
            <a:ext cx="5125515" cy="13688787"/>
          </a:xfrm>
          <a:prstGeom prst="rect">
            <a:avLst/>
          </a:prstGeom>
        </p:spPr>
      </p:pic>
      <p:pic>
        <p:nvPicPr>
          <p:cNvPr id="3" name="Image 2" descr="Une image contenant texte, capture d’écran, nourriture, Publicité en ligne&#10;&#10;Description générée automatiquement">
            <a:extLst>
              <a:ext uri="{FF2B5EF4-FFF2-40B4-BE49-F238E27FC236}">
                <a16:creationId xmlns:a16="http://schemas.microsoft.com/office/drawing/2014/main" id="{A4EAFD9D-9DE1-C932-B713-3201A288EBE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84955" y="1781399"/>
            <a:ext cx="1465388" cy="3913633"/>
          </a:xfrm>
          <a:prstGeom prst="rect">
            <a:avLst/>
          </a:prstGeom>
        </p:spPr>
      </p:pic>
    </p:spTree>
    <p:extLst>
      <p:ext uri="{BB962C8B-B14F-4D97-AF65-F5344CB8AC3E}">
        <p14:creationId xmlns:p14="http://schemas.microsoft.com/office/powerpoint/2010/main" val="5671535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EAF7AE-D648-7941-55EF-CAF09C2C6401}"/>
              </a:ext>
            </a:extLst>
          </p:cNvPr>
          <p:cNvSpPr>
            <a:spLocks noGrp="1"/>
          </p:cNvSpPr>
          <p:nvPr>
            <p:ph type="ctrTitle"/>
          </p:nvPr>
        </p:nvSpPr>
        <p:spPr/>
        <p:txBody>
          <a:bodyPr/>
          <a:lstStyle/>
          <a:p>
            <a:r>
              <a:rPr lang="fr-FR" dirty="0"/>
              <a:t>Principe de déploiement</a:t>
            </a:r>
          </a:p>
        </p:txBody>
      </p:sp>
      <p:sp>
        <p:nvSpPr>
          <p:cNvPr id="3" name="Sous-titre 2">
            <a:extLst>
              <a:ext uri="{FF2B5EF4-FFF2-40B4-BE49-F238E27FC236}">
                <a16:creationId xmlns:a16="http://schemas.microsoft.com/office/drawing/2014/main" id="{157E06CA-5C39-FDEA-DFE8-EFA16C2DD535}"/>
              </a:ext>
            </a:extLst>
          </p:cNvPr>
          <p:cNvSpPr>
            <a:spLocks noGrp="1"/>
          </p:cNvSpPr>
          <p:nvPr>
            <p:ph type="subTitle" idx="1"/>
          </p:nvPr>
        </p:nvSpPr>
        <p:spPr>
          <a:xfrm>
            <a:off x="300039" y="3908235"/>
            <a:ext cx="11591924" cy="386916"/>
          </a:xfrm>
        </p:spPr>
        <p:txBody>
          <a:bodyPr/>
          <a:lstStyle/>
          <a:p>
            <a:r>
              <a:rPr lang="fr-FR" dirty="0"/>
              <a:t>COHERENCE</a:t>
            </a:r>
          </a:p>
        </p:txBody>
      </p:sp>
    </p:spTree>
    <p:extLst>
      <p:ext uri="{BB962C8B-B14F-4D97-AF65-F5344CB8AC3E}">
        <p14:creationId xmlns:p14="http://schemas.microsoft.com/office/powerpoint/2010/main" val="124076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Message simple mais ajouts d’un renvoi via QR code vers plus de contenu</a:t>
            </a:r>
            <a:endParaRPr lang="fr-FR" b="1" dirty="0"/>
          </a:p>
        </p:txBody>
      </p:sp>
      <p:pic>
        <p:nvPicPr>
          <p:cNvPr id="9" name="Image 8" descr="Une image contenant texte, banane, fruit, Banane Saba&#10;&#10;Description générée automatiquement">
            <a:extLst>
              <a:ext uri="{FF2B5EF4-FFF2-40B4-BE49-F238E27FC236}">
                <a16:creationId xmlns:a16="http://schemas.microsoft.com/office/drawing/2014/main" id="{71FA200B-4E40-1C57-645B-BA40F20AFC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49054" y="1262742"/>
            <a:ext cx="3528676" cy="5211699"/>
          </a:xfrm>
          <a:prstGeom prst="rect">
            <a:avLst/>
          </a:prstGeom>
          <a:ln>
            <a:noFill/>
          </a:ln>
          <a:effectLst>
            <a:outerShdw blurRad="292100" dist="139700" dir="2700000" algn="tl" rotWithShape="0">
              <a:srgbClr val="333333">
                <a:alpha val="65000"/>
              </a:srgbClr>
            </a:outerShdw>
          </a:effectLst>
        </p:spPr>
      </p:pic>
      <p:pic>
        <p:nvPicPr>
          <p:cNvPr id="3" name="Image 2" descr="Une image contenant texte, fruit, Aliments naturels, produits&#10;&#10;Description générée automatiquement">
            <a:extLst>
              <a:ext uri="{FF2B5EF4-FFF2-40B4-BE49-F238E27FC236}">
                <a16:creationId xmlns:a16="http://schemas.microsoft.com/office/drawing/2014/main" id="{4EBA82D2-65C3-190D-9492-6DA363988D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8309" y="1262742"/>
            <a:ext cx="3528676" cy="52116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986412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PQR</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Conservation code PQR</a:t>
            </a:r>
            <a:endParaRPr lang="fr-FR" b="1" dirty="0"/>
          </a:p>
        </p:txBody>
      </p:sp>
      <p:pic>
        <p:nvPicPr>
          <p:cNvPr id="10" name="Image 9" descr="Une image contenant texte, fruit, Aliments naturels, produits&#10;&#10;Description générée automatiquement">
            <a:extLst>
              <a:ext uri="{FF2B5EF4-FFF2-40B4-BE49-F238E27FC236}">
                <a16:creationId xmlns:a16="http://schemas.microsoft.com/office/drawing/2014/main" id="{900FE851-B8FD-1377-1544-D1E3A5062B8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88088" y="1039059"/>
            <a:ext cx="4666857" cy="2747124"/>
          </a:xfrm>
          <a:prstGeom prst="rect">
            <a:avLst/>
          </a:prstGeom>
        </p:spPr>
      </p:pic>
      <p:pic>
        <p:nvPicPr>
          <p:cNvPr id="8" name="Image 7" descr="Une image contenant texte, fruit, banane, Banane plantain&#10;&#10;Description générée automatiquement">
            <a:extLst>
              <a:ext uri="{FF2B5EF4-FFF2-40B4-BE49-F238E27FC236}">
                <a16:creationId xmlns:a16="http://schemas.microsoft.com/office/drawing/2014/main" id="{40A37F40-4769-C997-046B-2EF77BE486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8087" y="3971324"/>
            <a:ext cx="4666857" cy="2747124"/>
          </a:xfrm>
          <a:prstGeom prst="rect">
            <a:avLst/>
          </a:prstGeom>
        </p:spPr>
      </p:pic>
    </p:spTree>
    <p:extLst>
      <p:ext uri="{BB962C8B-B14F-4D97-AF65-F5344CB8AC3E}">
        <p14:creationId xmlns:p14="http://schemas.microsoft.com/office/powerpoint/2010/main" val="390054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B3E062F2-866D-C7A0-543A-41C9866E13BF}"/>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tretch>
            <a:fillRect/>
          </a:stretch>
        </p:blipFill>
        <p:spPr>
          <a:xfrm>
            <a:off x="-62066" y="-822254"/>
            <a:ext cx="12254066" cy="8162853"/>
          </a:xfrm>
          <a:prstGeom prst="rect">
            <a:avLst/>
          </a:prstGeom>
        </p:spPr>
      </p:pic>
      <p:sp>
        <p:nvSpPr>
          <p:cNvPr id="12" name="Rectangle : coins arrondis 11">
            <a:extLst>
              <a:ext uri="{FF2B5EF4-FFF2-40B4-BE49-F238E27FC236}">
                <a16:creationId xmlns:a16="http://schemas.microsoft.com/office/drawing/2014/main" id="{B9BF52B6-E4BA-A95C-0F88-C6AA7C61065A}"/>
              </a:ext>
            </a:extLst>
          </p:cNvPr>
          <p:cNvSpPr/>
          <p:nvPr/>
        </p:nvSpPr>
        <p:spPr>
          <a:xfrm>
            <a:off x="1395809" y="1705451"/>
            <a:ext cx="9400381" cy="3447098"/>
          </a:xfrm>
          <a:prstGeom prst="roundRect">
            <a:avLst/>
          </a:prstGeom>
          <a:solidFill>
            <a:srgbClr val="2E2E2E">
              <a:alpha val="6117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a:xfrm>
            <a:off x="600075" y="481014"/>
            <a:ext cx="11591925" cy="529544"/>
          </a:xfrm>
        </p:spPr>
        <p:txBody>
          <a:bodyPr/>
          <a:lstStyle/>
          <a:p>
            <a:pPr algn="l"/>
            <a:r>
              <a:rPr lang="fr-FR" sz="3600" dirty="0">
                <a:solidFill>
                  <a:schemeClr val="bg1"/>
                </a:solidFill>
              </a:rPr>
              <a:t>Définition  </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a:xfrm>
            <a:off x="600075" y="1009536"/>
            <a:ext cx="11591925" cy="257628"/>
          </a:xfrm>
        </p:spPr>
        <p:txBody>
          <a:bodyPr/>
          <a:lstStyle/>
          <a:p>
            <a:pPr algn="l"/>
            <a:r>
              <a:rPr lang="fr-FR" sz="1800" dirty="0">
                <a:solidFill>
                  <a:schemeClr val="bg1"/>
                </a:solidFill>
              </a:rPr>
              <a:t>Qu’est-ce qu’un produit totem ?</a:t>
            </a:r>
          </a:p>
        </p:txBody>
      </p:sp>
      <p:sp>
        <p:nvSpPr>
          <p:cNvPr id="7" name="ZoneTexte 6">
            <a:extLst>
              <a:ext uri="{FF2B5EF4-FFF2-40B4-BE49-F238E27FC236}">
                <a16:creationId xmlns:a16="http://schemas.microsoft.com/office/drawing/2014/main" id="{32F9B348-21AA-AA0B-8B1D-507342440B97}"/>
              </a:ext>
            </a:extLst>
          </p:cNvPr>
          <p:cNvSpPr txBox="1"/>
          <p:nvPr/>
        </p:nvSpPr>
        <p:spPr>
          <a:xfrm>
            <a:off x="1571577" y="1795686"/>
            <a:ext cx="9224613" cy="3539430"/>
          </a:xfrm>
          <a:prstGeom prst="rect">
            <a:avLst/>
          </a:prstGeom>
          <a:noFill/>
        </p:spPr>
        <p:txBody>
          <a:bodyPr wrap="square" rtlCol="0">
            <a:spAutoFit/>
          </a:bodyPr>
          <a:lstStyle/>
          <a:p>
            <a:r>
              <a:rPr lang="fr-FR" sz="2200" b="0" i="0" dirty="0">
                <a:solidFill>
                  <a:schemeClr val="bg1"/>
                </a:solidFill>
                <a:effectLst/>
                <a:latin typeface="Avenir Next LT Pro" panose="020B0504020202020204" pitchFamily="34" charset="0"/>
              </a:rPr>
              <a:t>Les produits Totem de Supermarché Match sont une sélection minutieuse </a:t>
            </a:r>
            <a:r>
              <a:rPr lang="fr-FR" sz="2200" b="1" i="0" dirty="0">
                <a:solidFill>
                  <a:schemeClr val="bg1"/>
                </a:solidFill>
                <a:effectLst/>
                <a:latin typeface="Avenir Next LT Pro" panose="020B0504020202020204" pitchFamily="34" charset="0"/>
              </a:rPr>
              <a:t>de produits emblématiques, élus pour leur goût authentique, leur apport bénéfique à la santé, et leur accessibilité. </a:t>
            </a:r>
            <a:r>
              <a:rPr lang="fr-FR" sz="2000" b="0" i="0" dirty="0">
                <a:solidFill>
                  <a:schemeClr val="bg1"/>
                </a:solidFill>
                <a:effectLst/>
                <a:latin typeface="Avenir Next LT Pro" panose="020B0504020202020204" pitchFamily="34" charset="0"/>
              </a:rPr>
              <a:t>Chaque produit, qu'il s'agisse de nos bananes françaises durables, de nos pommes de vergers éco-responsables, de nos pommes de terre locales ou de nos tomates pleine terre, représente notre engagement autour du bien manger pour tous. Ces produits, sourcés avec attention, reflètent notre volonté de proposer des options alimentaires saines à un prix juste, tout en soutenant la production française. Ils sont la preuve que le bon goût et le bien-être peuvent aller de pair avec une démarche équitable.</a:t>
            </a:r>
            <a:endParaRPr lang="fr-FR" sz="2000" dirty="0">
              <a:solidFill>
                <a:schemeClr val="bg1"/>
              </a:solidFill>
              <a:latin typeface="Avenir Next LT Pro" panose="020B0504020202020204" pitchFamily="34" charset="0"/>
            </a:endParaRPr>
          </a:p>
          <a:p>
            <a:endParaRPr lang="fr-FR" dirty="0">
              <a:solidFill>
                <a:schemeClr val="bg1"/>
              </a:solidFill>
              <a:latin typeface="Georgia" panose="02040502050405020303" pitchFamily="18" charset="0"/>
            </a:endParaRPr>
          </a:p>
        </p:txBody>
      </p:sp>
    </p:spTree>
    <p:extLst>
      <p:ext uri="{BB962C8B-B14F-4D97-AF65-F5344CB8AC3E}">
        <p14:creationId xmlns:p14="http://schemas.microsoft.com/office/powerpoint/2010/main" val="35724365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506 100+ Femme Qui Mange Photos, taleaux et images libre de droits - iStock  | Manger, Gourmandise, Cuisine">
            <a:extLst>
              <a:ext uri="{FF2B5EF4-FFF2-40B4-BE49-F238E27FC236}">
                <a16:creationId xmlns:a16="http://schemas.microsoft.com/office/drawing/2014/main" id="{CB0DF73E-D1FB-6A1A-77B2-074755DD37A2}"/>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213963" y="-777642"/>
            <a:ext cx="12405963" cy="827064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 coins arrondis 11">
            <a:extLst>
              <a:ext uri="{FF2B5EF4-FFF2-40B4-BE49-F238E27FC236}">
                <a16:creationId xmlns:a16="http://schemas.microsoft.com/office/drawing/2014/main" id="{B9BF52B6-E4BA-A95C-0F88-C6AA7C61065A}"/>
              </a:ext>
            </a:extLst>
          </p:cNvPr>
          <p:cNvSpPr/>
          <p:nvPr/>
        </p:nvSpPr>
        <p:spPr>
          <a:xfrm>
            <a:off x="1395809" y="743711"/>
            <a:ext cx="9400381" cy="5769495"/>
          </a:xfrm>
          <a:prstGeom prst="roundRect">
            <a:avLst>
              <a:gd name="adj" fmla="val 10083"/>
            </a:avLst>
          </a:prstGeom>
          <a:solidFill>
            <a:srgbClr val="2E2E2E">
              <a:alpha val="61176"/>
            </a:srgb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a:xfrm rot="16200000">
            <a:off x="-3445588" y="2385645"/>
            <a:ext cx="6891171" cy="529544"/>
          </a:xfrm>
        </p:spPr>
        <p:txBody>
          <a:bodyPr/>
          <a:lstStyle/>
          <a:p>
            <a:pPr algn="l"/>
            <a:r>
              <a:rPr lang="fr-FR" sz="8800" dirty="0">
                <a:solidFill>
                  <a:schemeClr val="bg1"/>
                </a:solidFill>
              </a:rPr>
              <a:t>Manifeste</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a:xfrm>
            <a:off x="1395809" y="364164"/>
            <a:ext cx="11591925" cy="257628"/>
          </a:xfrm>
        </p:spPr>
        <p:txBody>
          <a:bodyPr/>
          <a:lstStyle/>
          <a:p>
            <a:pPr algn="l"/>
            <a:r>
              <a:rPr lang="fr-FR" sz="1800" dirty="0">
                <a:solidFill>
                  <a:schemeClr val="bg1"/>
                </a:solidFill>
              </a:rPr>
              <a:t>FOCUS PRODUITS totem</a:t>
            </a:r>
          </a:p>
        </p:txBody>
      </p:sp>
      <p:sp>
        <p:nvSpPr>
          <p:cNvPr id="7" name="ZoneTexte 6">
            <a:extLst>
              <a:ext uri="{FF2B5EF4-FFF2-40B4-BE49-F238E27FC236}">
                <a16:creationId xmlns:a16="http://schemas.microsoft.com/office/drawing/2014/main" id="{32F9B348-21AA-AA0B-8B1D-507342440B97}"/>
              </a:ext>
            </a:extLst>
          </p:cNvPr>
          <p:cNvSpPr txBox="1"/>
          <p:nvPr/>
        </p:nvSpPr>
        <p:spPr>
          <a:xfrm>
            <a:off x="1536193" y="812302"/>
            <a:ext cx="9310810" cy="5632311"/>
          </a:xfrm>
          <a:prstGeom prst="rect">
            <a:avLst/>
          </a:prstGeom>
          <a:noFill/>
        </p:spPr>
        <p:txBody>
          <a:bodyPr wrap="square" rtlCol="0">
            <a:spAutoFit/>
          </a:bodyPr>
          <a:lstStyle/>
          <a:p>
            <a:r>
              <a:rPr lang="fr-FR" b="0" i="0" dirty="0">
                <a:solidFill>
                  <a:schemeClr val="bg1"/>
                </a:solidFill>
                <a:effectLst/>
                <a:latin typeface="Avenir Next LT Pro" panose="020B0504020202020204" pitchFamily="34" charset="0"/>
              </a:rPr>
              <a:t>Chez Supermarché Match, nous sommes convaincus que bien manger est fondamental. Nos « produits Totem » sont sélectionnés pour enrichir votre quotidien de saveurs authentiques et de bienfaits pour la santé, tout en restant accessibles.</a:t>
            </a:r>
          </a:p>
          <a:p>
            <a:br>
              <a:rPr lang="fr-FR" b="0" i="0" dirty="0">
                <a:solidFill>
                  <a:schemeClr val="bg1"/>
                </a:solidFill>
                <a:effectLst/>
                <a:latin typeface="Avenir Next LT Pro" panose="020B0504020202020204" pitchFamily="34" charset="0"/>
              </a:rPr>
            </a:br>
            <a:r>
              <a:rPr lang="fr-FR" b="1" i="0" dirty="0">
                <a:solidFill>
                  <a:schemeClr val="bg1"/>
                </a:solidFill>
                <a:effectLst/>
                <a:latin typeface="Avenir Next LT Pro" panose="020B0504020202020204" pitchFamily="34" charset="0"/>
              </a:rPr>
              <a:t>Notre gamme se distingue par sa qualité gustative. </a:t>
            </a:r>
            <a:r>
              <a:rPr lang="fr-FR" b="0" i="0" dirty="0">
                <a:solidFill>
                  <a:schemeClr val="bg1"/>
                </a:solidFill>
                <a:effectLst/>
                <a:latin typeface="Avenir Next LT Pro" panose="020B0504020202020204" pitchFamily="34" charset="0"/>
              </a:rPr>
              <a:t>Que ce soit nos bananes françaises, nos pommes issus de vergers éco-responsable, nos pommes de terre locales, ou nos tomates de pleine terre, chaque produit est choisi pour son goût</a:t>
            </a:r>
          </a:p>
          <a:p>
            <a:endParaRPr lang="fr-FR" b="0" i="0" dirty="0">
              <a:solidFill>
                <a:schemeClr val="bg1"/>
              </a:solidFill>
              <a:effectLst/>
              <a:latin typeface="Avenir Next LT Pro" panose="020B0504020202020204" pitchFamily="34" charset="0"/>
            </a:endParaRPr>
          </a:p>
          <a:p>
            <a:r>
              <a:rPr lang="fr-FR" b="1" i="0" dirty="0">
                <a:solidFill>
                  <a:schemeClr val="bg1"/>
                </a:solidFill>
                <a:effectLst/>
                <a:latin typeface="Avenir Next LT Pro" panose="020B0504020202020204" pitchFamily="34" charset="0"/>
              </a:rPr>
              <a:t>Nous plaçons votre santé au cœur de notre sélection</a:t>
            </a:r>
            <a:r>
              <a:rPr lang="fr-FR" b="0" i="0" dirty="0">
                <a:solidFill>
                  <a:schemeClr val="bg1"/>
                </a:solidFill>
                <a:effectLst/>
                <a:latin typeface="Avenir Next LT Pro" panose="020B0504020202020204" pitchFamily="34" charset="0"/>
              </a:rPr>
              <a:t>. Chaque produit Totem est une invitation à nourrir votre corps avec ce que la nature a de meilleur à offrir, dans le respect de votre bien-être.</a:t>
            </a:r>
          </a:p>
          <a:p>
            <a:endParaRPr lang="fr-FR" b="0" i="0" dirty="0">
              <a:solidFill>
                <a:schemeClr val="bg1"/>
              </a:solidFill>
              <a:effectLst/>
              <a:latin typeface="Avenir Next LT Pro" panose="020B0504020202020204" pitchFamily="34" charset="0"/>
            </a:endParaRPr>
          </a:p>
          <a:p>
            <a:r>
              <a:rPr lang="fr-FR" b="1" i="0" dirty="0">
                <a:solidFill>
                  <a:schemeClr val="bg1"/>
                </a:solidFill>
                <a:effectLst/>
                <a:latin typeface="Avenir Next LT Pro" panose="020B0504020202020204" pitchFamily="34" charset="0"/>
              </a:rPr>
              <a:t>Nous nous engageons à rendre ces pépites accessibles à tous. </a:t>
            </a:r>
            <a:r>
              <a:rPr lang="fr-FR" b="0" i="0" dirty="0">
                <a:solidFill>
                  <a:schemeClr val="bg1"/>
                </a:solidFill>
                <a:effectLst/>
                <a:latin typeface="Avenir Next LT Pro" panose="020B0504020202020204" pitchFamily="34" charset="0"/>
              </a:rPr>
              <a:t>Proposer des produits de qualité à un prix équitable est pour nous une priorité absolue.</a:t>
            </a:r>
          </a:p>
          <a:p>
            <a:endParaRPr lang="fr-FR" b="0" i="0" dirty="0">
              <a:solidFill>
                <a:schemeClr val="bg1"/>
              </a:solidFill>
              <a:effectLst/>
              <a:latin typeface="Avenir Next LT Pro" panose="020B0504020202020204" pitchFamily="34" charset="0"/>
            </a:endParaRPr>
          </a:p>
          <a:p>
            <a:r>
              <a:rPr lang="fr-FR" dirty="0">
                <a:solidFill>
                  <a:schemeClr val="bg1"/>
                </a:solidFill>
                <a:latin typeface="Avenir Next LT Pro" panose="020B0504020202020204" pitchFamily="34" charset="0"/>
              </a:rPr>
              <a:t>Nos produits Totem sont bien plus que de simples aliments ; ils sont le symbole de notre engagement inébranlable envers le goût, la santé, l'accessibilité, et la responsabilité. </a:t>
            </a:r>
            <a:endParaRPr lang="fr-FR" sz="1400" dirty="0">
              <a:solidFill>
                <a:schemeClr val="bg1"/>
              </a:solidFill>
              <a:latin typeface="Georgia" panose="02040502050405020303" pitchFamily="18" charset="0"/>
            </a:endParaRPr>
          </a:p>
          <a:p>
            <a:r>
              <a:rPr lang="fr-FR" b="1" i="0" dirty="0">
                <a:solidFill>
                  <a:schemeClr val="bg1"/>
                </a:solidFill>
                <a:effectLst/>
                <a:latin typeface="Avenir Next LT Pro" panose="020B0504020202020204" pitchFamily="34" charset="0"/>
              </a:rPr>
              <a:t>Choisir le Meilleur, Simplement</a:t>
            </a:r>
            <a:br>
              <a:rPr lang="fr-FR" b="0" i="0" dirty="0">
                <a:solidFill>
                  <a:schemeClr val="bg1"/>
                </a:solidFill>
                <a:effectLst/>
                <a:latin typeface="Avenir Next LT Pro" panose="020B0504020202020204" pitchFamily="34" charset="0"/>
              </a:rPr>
            </a:br>
            <a:r>
              <a:rPr lang="fr-FR" b="0" i="0" dirty="0">
                <a:solidFill>
                  <a:schemeClr val="bg1"/>
                </a:solidFill>
                <a:effectLst/>
                <a:latin typeface="Avenir Next LT Pro" panose="020B0504020202020204" pitchFamily="34" charset="0"/>
              </a:rPr>
              <a:t>Avec Supermarché Match, opter pour le meilleur accessible n'a jamais été aussi simple. </a:t>
            </a:r>
          </a:p>
        </p:txBody>
      </p:sp>
    </p:spTree>
    <p:extLst>
      <p:ext uri="{BB962C8B-B14F-4D97-AF65-F5344CB8AC3E}">
        <p14:creationId xmlns:p14="http://schemas.microsoft.com/office/powerpoint/2010/main" val="37551475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QUELS PRODUITS TOTEMS COMMUNIQUER</a:t>
            </a:r>
          </a:p>
        </p:txBody>
      </p:sp>
      <p:sp>
        <p:nvSpPr>
          <p:cNvPr id="9" name="Espace réservé du texte 8">
            <a:extLst>
              <a:ext uri="{FF2B5EF4-FFF2-40B4-BE49-F238E27FC236}">
                <a16:creationId xmlns:a16="http://schemas.microsoft.com/office/drawing/2014/main" id="{681A9797-37CC-486D-D361-B6CDA32D4E71}"/>
              </a:ext>
            </a:extLst>
          </p:cNvPr>
          <p:cNvSpPr>
            <a:spLocks noGrp="1"/>
          </p:cNvSpPr>
          <p:nvPr>
            <p:ph type="body" sz="quarter" idx="11"/>
          </p:nvPr>
        </p:nvSpPr>
        <p:spPr/>
        <p:txBody>
          <a:bodyPr/>
          <a:lstStyle/>
          <a:p>
            <a:r>
              <a:rPr lang="fr-FR" dirty="0"/>
              <a:t>2 catégories de produits identifiés  </a:t>
            </a:r>
          </a:p>
          <a:p>
            <a:endParaRPr lang="fr-FR" dirty="0"/>
          </a:p>
        </p:txBody>
      </p:sp>
      <p:sp>
        <p:nvSpPr>
          <p:cNvPr id="10" name="ZoneTexte 9">
            <a:extLst>
              <a:ext uri="{FF2B5EF4-FFF2-40B4-BE49-F238E27FC236}">
                <a16:creationId xmlns:a16="http://schemas.microsoft.com/office/drawing/2014/main" id="{CCC1CC35-E96A-E7EA-506C-917E989F9CE2}"/>
              </a:ext>
            </a:extLst>
          </p:cNvPr>
          <p:cNvSpPr txBox="1"/>
          <p:nvPr/>
        </p:nvSpPr>
        <p:spPr>
          <a:xfrm>
            <a:off x="597408" y="1534658"/>
            <a:ext cx="5077968" cy="4062651"/>
          </a:xfrm>
          <a:prstGeom prst="rect">
            <a:avLst/>
          </a:prstGeom>
          <a:noFill/>
        </p:spPr>
        <p:txBody>
          <a:bodyPr wrap="square">
            <a:spAutoFit/>
          </a:bodyPr>
          <a:lstStyle/>
          <a:p>
            <a:pPr algn="ctr"/>
            <a:r>
              <a:rPr lang="fr-FR" b="1" i="0" dirty="0">
                <a:solidFill>
                  <a:srgbClr val="000000"/>
                </a:solidFill>
                <a:effectLst/>
                <a:latin typeface="Avenir Next LT Pro" panose="020B0504020202020204" pitchFamily="34" charset="0"/>
              </a:rPr>
              <a:t>PRODUITS TOTEM DU QUOTIDIEN </a:t>
            </a:r>
          </a:p>
          <a:p>
            <a:pPr algn="ctr"/>
            <a:r>
              <a:rPr lang="fr-FR" sz="2400" b="1" i="0" dirty="0">
                <a:solidFill>
                  <a:srgbClr val="000000"/>
                </a:solidFill>
                <a:effectLst/>
                <a:latin typeface="Avenir Next LT Pro" panose="020B0504020202020204" pitchFamily="34" charset="0"/>
              </a:rPr>
              <a:t>« LES</a:t>
            </a:r>
            <a:r>
              <a:rPr lang="fr-FR" sz="2400" b="1" dirty="0">
                <a:solidFill>
                  <a:srgbClr val="000000"/>
                </a:solidFill>
                <a:latin typeface="Avenir Next LT Pro" panose="020B0504020202020204" pitchFamily="34" charset="0"/>
              </a:rPr>
              <a:t> ESSENTIELS DU GOUT »</a:t>
            </a:r>
            <a:br>
              <a:rPr lang="fr-FR" i="0" dirty="0">
                <a:solidFill>
                  <a:srgbClr val="000000"/>
                </a:solidFill>
                <a:effectLst/>
                <a:latin typeface="Avenir Next LT Pro" panose="020B0504020202020204" pitchFamily="34" charset="0"/>
              </a:rPr>
            </a:br>
            <a:r>
              <a:rPr lang="fr-FR" b="1" i="0" dirty="0">
                <a:solidFill>
                  <a:srgbClr val="D9117E"/>
                </a:solidFill>
                <a:effectLst/>
                <a:latin typeface="Avenir Next LT Pro" panose="020B0504020202020204" pitchFamily="34" charset="0"/>
              </a:rPr>
              <a:t> IMAGE PRIX/QUALITE</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Des produits qui répondent à la définition des produits totems et qui font parties </a:t>
            </a:r>
            <a:r>
              <a:rPr lang="fr-FR" b="1" dirty="0">
                <a:solidFill>
                  <a:srgbClr val="000000"/>
                </a:solidFill>
                <a:latin typeface="Avenir Next LT Pro" panose="020B0504020202020204" pitchFamily="34" charset="0"/>
              </a:rPr>
              <a:t>des produits du quotidien </a:t>
            </a:r>
            <a:r>
              <a:rPr lang="fr-FR" dirty="0">
                <a:solidFill>
                  <a:srgbClr val="000000"/>
                </a:solidFill>
                <a:latin typeface="Avenir Next LT Pro" panose="020B0504020202020204" pitchFamily="34" charset="0"/>
              </a:rPr>
              <a:t>qui travaillent l’image de l’enseigne autour des items suivants : qualité de la sélection, accessibilité prix.</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Produits concernés : bananes françaises durables, pommes de vergers éco-responsables, pommes de terre locales, tomates pleine terre…</a:t>
            </a:r>
          </a:p>
        </p:txBody>
      </p:sp>
      <p:sp>
        <p:nvSpPr>
          <p:cNvPr id="11" name="ZoneTexte 10">
            <a:extLst>
              <a:ext uri="{FF2B5EF4-FFF2-40B4-BE49-F238E27FC236}">
                <a16:creationId xmlns:a16="http://schemas.microsoft.com/office/drawing/2014/main" id="{06964A76-9AEF-641E-7C9A-AAA1D0D1EDFC}"/>
              </a:ext>
            </a:extLst>
          </p:cNvPr>
          <p:cNvSpPr txBox="1"/>
          <p:nvPr/>
        </p:nvSpPr>
        <p:spPr>
          <a:xfrm>
            <a:off x="6516626" y="1534658"/>
            <a:ext cx="5077968" cy="4893647"/>
          </a:xfrm>
          <a:prstGeom prst="rect">
            <a:avLst/>
          </a:prstGeom>
          <a:noFill/>
        </p:spPr>
        <p:txBody>
          <a:bodyPr wrap="square">
            <a:spAutoFit/>
          </a:bodyPr>
          <a:lstStyle/>
          <a:p>
            <a:pPr algn="ctr"/>
            <a:r>
              <a:rPr lang="fr-FR" b="1" i="0" dirty="0">
                <a:solidFill>
                  <a:srgbClr val="000000"/>
                </a:solidFill>
                <a:effectLst/>
                <a:latin typeface="Avenir Next LT Pro" panose="020B0504020202020204" pitchFamily="34" charset="0"/>
              </a:rPr>
              <a:t>PRODUITS TOTEM DE TRAFIC</a:t>
            </a:r>
          </a:p>
          <a:p>
            <a:pPr algn="ctr"/>
            <a:r>
              <a:rPr lang="fr-FR" sz="2400" b="1" i="0" dirty="0">
                <a:solidFill>
                  <a:srgbClr val="000000"/>
                </a:solidFill>
                <a:effectLst/>
                <a:latin typeface="Avenir Next LT Pro" panose="020B0504020202020204" pitchFamily="34" charset="0"/>
              </a:rPr>
              <a:t>« LES</a:t>
            </a:r>
            <a:r>
              <a:rPr lang="fr-FR" sz="2400" b="1" dirty="0">
                <a:solidFill>
                  <a:srgbClr val="000000"/>
                </a:solidFill>
                <a:latin typeface="Avenir Next LT Pro" panose="020B0504020202020204" pitchFamily="34" charset="0"/>
              </a:rPr>
              <a:t> EXCLUSIVITES GOURMET»</a:t>
            </a:r>
            <a:br>
              <a:rPr lang="fr-FR" i="0" dirty="0">
                <a:solidFill>
                  <a:srgbClr val="000000"/>
                </a:solidFill>
                <a:effectLst/>
                <a:latin typeface="Avenir Next LT Pro" panose="020B0504020202020204" pitchFamily="34" charset="0"/>
              </a:rPr>
            </a:br>
            <a:r>
              <a:rPr lang="fr-FR" b="1" i="0" dirty="0">
                <a:solidFill>
                  <a:srgbClr val="D9117E"/>
                </a:solidFill>
                <a:effectLst/>
                <a:latin typeface="Avenir Next LT Pro" panose="020B0504020202020204" pitchFamily="34" charset="0"/>
              </a:rPr>
              <a:t>LEVIERS DE CONQUETE</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Ces produits sont des </a:t>
            </a:r>
            <a:r>
              <a:rPr lang="fr-FR" b="1" dirty="0">
                <a:solidFill>
                  <a:srgbClr val="000000"/>
                </a:solidFill>
                <a:latin typeface="Avenir Next LT Pro" panose="020B0504020202020204" pitchFamily="34" charset="0"/>
              </a:rPr>
              <a:t>vecteurs de conquêtes de clients </a:t>
            </a:r>
            <a:r>
              <a:rPr lang="fr-FR" dirty="0">
                <a:solidFill>
                  <a:srgbClr val="000000"/>
                </a:solidFill>
                <a:latin typeface="Avenir Next LT Pro" panose="020B0504020202020204" pitchFamily="34" charset="0"/>
              </a:rPr>
              <a:t>qui viendront spécifiquement pour ces produits d’arrivage (cabillaud, saumon label rouge, viande maturée) ou de sélection (foie gras PPNP, saumon fumé par les pros, CPNP iconique). Ils permettent d’adresser et de faire revenir ceux qui viennent chez Match pour les rayons trad notamment au moment des fêtes.</a:t>
            </a:r>
          </a:p>
          <a:p>
            <a:br>
              <a:rPr lang="fr-FR" dirty="0">
                <a:solidFill>
                  <a:srgbClr val="000000"/>
                </a:solidFill>
                <a:latin typeface="Avenir Next LT Pro" panose="020B0504020202020204" pitchFamily="34" charset="0"/>
              </a:rPr>
            </a:br>
            <a:r>
              <a:rPr lang="fr-FR" dirty="0">
                <a:solidFill>
                  <a:srgbClr val="000000"/>
                </a:solidFill>
                <a:latin typeface="Avenir Next LT Pro" panose="020B0504020202020204" pitchFamily="34" charset="0"/>
              </a:rPr>
              <a:t>Produits concernés : saumon PPNP, viande maturée, foie gras PPNP…</a:t>
            </a:r>
          </a:p>
          <a:p>
            <a:endParaRPr lang="fr-FR" dirty="0">
              <a:solidFill>
                <a:srgbClr val="000000"/>
              </a:solidFill>
              <a:latin typeface="Avenir Next LT Pro" panose="020B0504020202020204" pitchFamily="34" charset="0"/>
            </a:endParaRPr>
          </a:p>
        </p:txBody>
      </p:sp>
    </p:spTree>
    <p:extLst>
      <p:ext uri="{BB962C8B-B14F-4D97-AF65-F5344CB8AC3E}">
        <p14:creationId xmlns:p14="http://schemas.microsoft.com/office/powerpoint/2010/main" val="2841089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DISPOSITIF DE COMMUNICATION</a:t>
            </a:r>
          </a:p>
        </p:txBody>
      </p:sp>
      <p:sp>
        <p:nvSpPr>
          <p:cNvPr id="9" name="Espace réservé du texte 8">
            <a:extLst>
              <a:ext uri="{FF2B5EF4-FFF2-40B4-BE49-F238E27FC236}">
                <a16:creationId xmlns:a16="http://schemas.microsoft.com/office/drawing/2014/main" id="{681A9797-37CC-486D-D361-B6CDA32D4E71}"/>
              </a:ext>
            </a:extLst>
          </p:cNvPr>
          <p:cNvSpPr>
            <a:spLocks noGrp="1"/>
          </p:cNvSpPr>
          <p:nvPr>
            <p:ph type="body" sz="quarter" idx="11"/>
          </p:nvPr>
        </p:nvSpPr>
        <p:spPr/>
        <p:txBody>
          <a:bodyPr/>
          <a:lstStyle/>
          <a:p>
            <a:r>
              <a:rPr lang="fr-FR" dirty="0"/>
              <a:t>UN PLAN DE COMMUNICATION DEDIE</a:t>
            </a:r>
          </a:p>
          <a:p>
            <a:endParaRPr lang="fr-FR" dirty="0"/>
          </a:p>
        </p:txBody>
      </p:sp>
      <p:sp>
        <p:nvSpPr>
          <p:cNvPr id="2" name="ZoneTexte 1">
            <a:extLst>
              <a:ext uri="{FF2B5EF4-FFF2-40B4-BE49-F238E27FC236}">
                <a16:creationId xmlns:a16="http://schemas.microsoft.com/office/drawing/2014/main" id="{6DFCA2FC-0808-C84F-E054-33A6F0A1F269}"/>
              </a:ext>
            </a:extLst>
          </p:cNvPr>
          <p:cNvSpPr txBox="1"/>
          <p:nvPr/>
        </p:nvSpPr>
        <p:spPr>
          <a:xfrm>
            <a:off x="420624" y="1781399"/>
            <a:ext cx="4468368" cy="4339650"/>
          </a:xfrm>
          <a:prstGeom prst="rect">
            <a:avLst/>
          </a:prstGeom>
          <a:noFill/>
        </p:spPr>
        <p:txBody>
          <a:bodyPr wrap="square">
            <a:spAutoFit/>
          </a:bodyPr>
          <a:lstStyle/>
          <a:p>
            <a:r>
              <a:rPr lang="fr-FR" b="1" i="0" dirty="0">
                <a:solidFill>
                  <a:srgbClr val="000000"/>
                </a:solidFill>
                <a:effectLst/>
                <a:latin typeface="Avenir Next LT Pro" panose="020B0504020202020204" pitchFamily="34" charset="0"/>
              </a:rPr>
              <a:t>Pour chaque produit identifié, un plan de communication 360 sera déployé.</a:t>
            </a:r>
          </a:p>
          <a:p>
            <a:r>
              <a:rPr lang="fr-FR" sz="2400" b="1" i="0" dirty="0">
                <a:solidFill>
                  <a:srgbClr val="000000"/>
                </a:solidFill>
                <a:effectLst/>
                <a:latin typeface="Avenir Next LT Pro" panose="020B0504020202020204" pitchFamily="34" charset="0"/>
              </a:rPr>
              <a:t> </a:t>
            </a:r>
            <a:endParaRPr lang="fr-FR" b="1" i="0" dirty="0">
              <a:solidFill>
                <a:srgbClr val="D9117E"/>
              </a:solidFill>
              <a:effectLst/>
              <a:latin typeface="Avenir Next LT Pro" panose="020B0504020202020204" pitchFamily="34" charset="0"/>
            </a:endParaRPr>
          </a:p>
          <a:p>
            <a:r>
              <a:rPr lang="fr-FR" dirty="0">
                <a:solidFill>
                  <a:srgbClr val="000000"/>
                </a:solidFill>
                <a:latin typeface="Avenir Next LT Pro" panose="020B0504020202020204" pitchFamily="34" charset="0"/>
              </a:rPr>
              <a:t>Avec une communication fil rouge sur le site, les RS et en magasin</a:t>
            </a:r>
            <a:br>
              <a:rPr lang="fr-FR" dirty="0">
                <a:solidFill>
                  <a:srgbClr val="000000"/>
                </a:solidFill>
                <a:latin typeface="Avenir Next LT Pro" panose="020B0504020202020204" pitchFamily="34" charset="0"/>
              </a:rPr>
            </a:br>
            <a:r>
              <a:rPr lang="fr-FR" dirty="0">
                <a:solidFill>
                  <a:srgbClr val="000000"/>
                </a:solidFill>
                <a:latin typeface="Avenir Next LT Pro" panose="020B0504020202020204" pitchFamily="34" charset="0"/>
              </a:rPr>
              <a:t>et une communication de visibilité media : affichage, radio, presse, RS…</a:t>
            </a:r>
          </a:p>
          <a:p>
            <a:endParaRPr lang="fr-FR" dirty="0">
              <a:solidFill>
                <a:srgbClr val="000000"/>
              </a:solidFill>
              <a:latin typeface="Avenir Next LT Pro" panose="020B0504020202020204" pitchFamily="34" charset="0"/>
            </a:endParaRPr>
          </a:p>
          <a:p>
            <a:r>
              <a:rPr lang="fr-FR" dirty="0">
                <a:solidFill>
                  <a:srgbClr val="000000"/>
                </a:solidFill>
                <a:latin typeface="Avenir Next LT Pro" panose="020B0504020202020204" pitchFamily="34" charset="0"/>
              </a:rPr>
              <a:t>Le plan devra être ajusté entre </a:t>
            </a:r>
            <a:r>
              <a:rPr lang="fr-FR" b="1" i="0" dirty="0">
                <a:solidFill>
                  <a:srgbClr val="000000"/>
                </a:solidFill>
                <a:effectLst/>
                <a:latin typeface="Avenir Next LT Pro" panose="020B0504020202020204" pitchFamily="34" charset="0"/>
              </a:rPr>
              <a:t>PRODUITS TOTEM DU QUOTIDIEN </a:t>
            </a:r>
          </a:p>
          <a:p>
            <a:r>
              <a:rPr lang="fr-FR" dirty="0">
                <a:solidFill>
                  <a:srgbClr val="000000"/>
                </a:solidFill>
                <a:latin typeface="Avenir Next LT Pro" panose="020B0504020202020204" pitchFamily="34" charset="0"/>
              </a:rPr>
              <a:t>&amp; </a:t>
            </a:r>
            <a:r>
              <a:rPr lang="fr-FR" b="1" i="0" dirty="0">
                <a:solidFill>
                  <a:srgbClr val="000000"/>
                </a:solidFill>
                <a:effectLst/>
                <a:latin typeface="Avenir Next LT Pro" panose="020B0504020202020204" pitchFamily="34" charset="0"/>
              </a:rPr>
              <a:t>PRODUITS TOTEM DE CONQUÊTE</a:t>
            </a:r>
          </a:p>
          <a:p>
            <a:endParaRPr lang="fr-FR" dirty="0">
              <a:solidFill>
                <a:srgbClr val="000000"/>
              </a:solidFill>
              <a:latin typeface="Avenir Next LT Pro" panose="020B0504020202020204" pitchFamily="34" charset="0"/>
            </a:endParaRPr>
          </a:p>
          <a:p>
            <a:r>
              <a:rPr lang="fr-FR" dirty="0" err="1">
                <a:solidFill>
                  <a:srgbClr val="000000"/>
                </a:solidFill>
                <a:latin typeface="Avenir Next LT Pro" panose="020B0504020202020204" pitchFamily="34" charset="0"/>
              </a:rPr>
              <a:t>Invt</a:t>
            </a:r>
            <a:r>
              <a:rPr lang="fr-FR" dirty="0">
                <a:solidFill>
                  <a:srgbClr val="000000"/>
                </a:solidFill>
                <a:latin typeface="Avenir Next LT Pro" panose="020B0504020202020204" pitchFamily="34" charset="0"/>
              </a:rPr>
              <a:t> media plus ciblés sur les produits de conquête.</a:t>
            </a:r>
          </a:p>
          <a:p>
            <a:endParaRPr lang="fr-FR" dirty="0">
              <a:solidFill>
                <a:srgbClr val="000000"/>
              </a:solidFill>
              <a:latin typeface="Avenir Next LT Pro" panose="020B0504020202020204" pitchFamily="34" charset="0"/>
            </a:endParaRPr>
          </a:p>
        </p:txBody>
      </p:sp>
      <p:pic>
        <p:nvPicPr>
          <p:cNvPr id="3" name="Image 2" descr="Une image contenant vert, Turquoise, Bleu sarcelle, bleu vert&#10;&#10;Description générée automatiquement">
            <a:extLst>
              <a:ext uri="{FF2B5EF4-FFF2-40B4-BE49-F238E27FC236}">
                <a16:creationId xmlns:a16="http://schemas.microsoft.com/office/drawing/2014/main" id="{1134ABFB-21E3-8E8C-F951-3B67848EBAFD}"/>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49509" y="1534658"/>
            <a:ext cx="4693966" cy="2657328"/>
          </a:xfrm>
          <a:prstGeom prst="rect">
            <a:avLst/>
          </a:prstGeom>
        </p:spPr>
      </p:pic>
      <p:pic>
        <p:nvPicPr>
          <p:cNvPr id="5" name="Image 4" descr="Une image contenant gris&#10;&#10;Description générée automatiquement">
            <a:extLst>
              <a:ext uri="{FF2B5EF4-FFF2-40B4-BE49-F238E27FC236}">
                <a16:creationId xmlns:a16="http://schemas.microsoft.com/office/drawing/2014/main" id="{17DF1A49-18DD-7215-AD69-B9594D4849CD}"/>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57675" y="2902461"/>
            <a:ext cx="4693966" cy="3782593"/>
          </a:xfrm>
          <a:prstGeom prst="rect">
            <a:avLst/>
          </a:prstGeom>
        </p:spPr>
      </p:pic>
      <p:sp>
        <p:nvSpPr>
          <p:cNvPr id="15" name="Google Shape;1157;p131">
            <a:extLst>
              <a:ext uri="{FF2B5EF4-FFF2-40B4-BE49-F238E27FC236}">
                <a16:creationId xmlns:a16="http://schemas.microsoft.com/office/drawing/2014/main" id="{DC46E487-D92B-1C7C-BFCF-403DF2037C18}"/>
              </a:ext>
            </a:extLst>
          </p:cNvPr>
          <p:cNvSpPr/>
          <p:nvPr/>
        </p:nvSpPr>
        <p:spPr>
          <a:xfrm>
            <a:off x="6038524" y="5486923"/>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IP TV</a:t>
            </a:r>
            <a:endParaRPr sz="1400" dirty="0">
              <a:solidFill>
                <a:schemeClr val="bg1"/>
              </a:solidFill>
              <a:latin typeface="Avenir Next LT Pro" panose="020B0504020202020204" pitchFamily="34" charset="0"/>
              <a:ea typeface="Montserrat"/>
              <a:cs typeface="Montserrat"/>
              <a:sym typeface="Montserrat"/>
            </a:endParaRPr>
          </a:p>
        </p:txBody>
      </p:sp>
      <p:sp>
        <p:nvSpPr>
          <p:cNvPr id="16" name="Google Shape;1158;p131">
            <a:extLst>
              <a:ext uri="{FF2B5EF4-FFF2-40B4-BE49-F238E27FC236}">
                <a16:creationId xmlns:a16="http://schemas.microsoft.com/office/drawing/2014/main" id="{A6367C3B-FDA9-BAFF-6845-12115256F7F1}"/>
              </a:ext>
            </a:extLst>
          </p:cNvPr>
          <p:cNvSpPr/>
          <p:nvPr/>
        </p:nvSpPr>
        <p:spPr>
          <a:xfrm>
            <a:off x="8859616" y="4204770"/>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 sz="1400" dirty="0">
                <a:solidFill>
                  <a:schemeClr val="bg1"/>
                </a:solidFill>
                <a:latin typeface="Avenir Next LT Pro" panose="020B0504020202020204" pitchFamily="34" charset="0"/>
                <a:sym typeface="Montserrat"/>
              </a:rPr>
              <a:t>PQR</a:t>
            </a:r>
            <a:endParaRPr sz="1400" dirty="0">
              <a:solidFill>
                <a:schemeClr val="bg1"/>
              </a:solidFill>
              <a:latin typeface="Avenir Next LT Pro" panose="020B0504020202020204" pitchFamily="34" charset="0"/>
              <a:sym typeface="Montserrat"/>
            </a:endParaRPr>
          </a:p>
        </p:txBody>
      </p:sp>
      <p:sp>
        <p:nvSpPr>
          <p:cNvPr id="17" name="Google Shape;1159;p131">
            <a:extLst>
              <a:ext uri="{FF2B5EF4-FFF2-40B4-BE49-F238E27FC236}">
                <a16:creationId xmlns:a16="http://schemas.microsoft.com/office/drawing/2014/main" id="{2AC164E6-09EF-DB16-68CD-AF3801C3B317}"/>
              </a:ext>
            </a:extLst>
          </p:cNvPr>
          <p:cNvSpPr/>
          <p:nvPr/>
        </p:nvSpPr>
        <p:spPr>
          <a:xfrm>
            <a:off x="8859598" y="2922594"/>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rgbClr val="000000"/>
                </a:solidFill>
                <a:latin typeface="Avenir Next LT Pro" panose="020B0504020202020204" pitchFamily="34" charset="0"/>
                <a:sym typeface="Montserrat"/>
              </a:rPr>
              <a:t>FACEBOOK &amp; </a:t>
            </a:r>
            <a:r>
              <a:rPr lang="fr-FR" sz="1200" dirty="0">
                <a:solidFill>
                  <a:srgbClr val="000000"/>
                </a:solidFill>
                <a:latin typeface="Avenir Next LT Pro" panose="020B0504020202020204" pitchFamily="34" charset="0"/>
                <a:ea typeface="Montserrat"/>
                <a:cs typeface="Montserrat"/>
                <a:sym typeface="Montserrat"/>
              </a:rPr>
              <a:t>INSTAGRAM </a:t>
            </a:r>
            <a:r>
              <a:rPr lang="fr-FR" sz="1050" dirty="0">
                <a:solidFill>
                  <a:srgbClr val="000000"/>
                </a:solidFill>
                <a:latin typeface="Avenir Next LT Pro" panose="020B0504020202020204" pitchFamily="34" charset="0"/>
                <a:ea typeface="Montserrat"/>
                <a:cs typeface="Montserrat"/>
                <a:sym typeface="Montserrat"/>
              </a:rPr>
              <a:t> </a:t>
            </a:r>
            <a:endParaRPr lang="fr-FR" sz="1200" dirty="0">
              <a:solidFill>
                <a:srgbClr val="000000"/>
              </a:solidFill>
              <a:latin typeface="Avenir Next LT Pro" panose="020B0504020202020204" pitchFamily="34" charset="0"/>
              <a:ea typeface="Montserrat"/>
              <a:cs typeface="Montserrat"/>
              <a:sym typeface="Montserrat"/>
            </a:endParaRPr>
          </a:p>
        </p:txBody>
      </p:sp>
      <p:sp>
        <p:nvSpPr>
          <p:cNvPr id="18" name="Google Shape;1161;p131">
            <a:extLst>
              <a:ext uri="{FF2B5EF4-FFF2-40B4-BE49-F238E27FC236}">
                <a16:creationId xmlns:a16="http://schemas.microsoft.com/office/drawing/2014/main" id="{FFED4B3B-3FB8-35D3-47B0-F184B4CA8314}"/>
              </a:ext>
            </a:extLst>
          </p:cNvPr>
          <p:cNvSpPr/>
          <p:nvPr/>
        </p:nvSpPr>
        <p:spPr>
          <a:xfrm>
            <a:off x="7449049" y="4204137"/>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RADIO</a:t>
            </a:r>
            <a:endParaRPr sz="1050" dirty="0">
              <a:solidFill>
                <a:schemeClr val="bg1"/>
              </a:solidFill>
              <a:latin typeface="Avenir Next LT Pro" panose="020B0504020202020204" pitchFamily="34" charset="0"/>
              <a:ea typeface="Montserrat"/>
              <a:cs typeface="Montserrat"/>
              <a:sym typeface="Montserrat"/>
            </a:endParaRPr>
          </a:p>
        </p:txBody>
      </p:sp>
      <p:sp>
        <p:nvSpPr>
          <p:cNvPr id="19" name="Google Shape;1162;p131">
            <a:extLst>
              <a:ext uri="{FF2B5EF4-FFF2-40B4-BE49-F238E27FC236}">
                <a16:creationId xmlns:a16="http://schemas.microsoft.com/office/drawing/2014/main" id="{F9694F84-3FB6-1B6F-1FDE-F1B9D03BFF1F}"/>
              </a:ext>
            </a:extLst>
          </p:cNvPr>
          <p:cNvSpPr/>
          <p:nvPr/>
        </p:nvSpPr>
        <p:spPr>
          <a:xfrm>
            <a:off x="7449049" y="1640445"/>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LANDING</a:t>
            </a:r>
            <a:br>
              <a:rPr lang="fr" sz="1200" dirty="0">
                <a:solidFill>
                  <a:srgbClr val="000000"/>
                </a:solidFill>
                <a:latin typeface="Avenir Next LT Pro" panose="020B0504020202020204" pitchFamily="34" charset="0"/>
                <a:ea typeface="Montserrat"/>
                <a:cs typeface="Montserrat"/>
                <a:sym typeface="Montserrat"/>
              </a:rPr>
            </a:br>
            <a:r>
              <a:rPr lang="fr" sz="1200" dirty="0">
                <a:solidFill>
                  <a:srgbClr val="000000"/>
                </a:solidFill>
                <a:latin typeface="Avenir Next LT Pro" panose="020B0504020202020204" pitchFamily="34" charset="0"/>
                <a:ea typeface="Montserrat"/>
                <a:cs typeface="Montserrat"/>
                <a:sym typeface="Montserrat"/>
              </a:rPr>
              <a:t>PAGE</a:t>
            </a:r>
            <a:endParaRPr sz="1050" dirty="0">
              <a:latin typeface="Avenir Next LT Pro" panose="020B0504020202020204" pitchFamily="34" charset="0"/>
              <a:ea typeface="Montserrat"/>
              <a:cs typeface="Montserrat"/>
              <a:sym typeface="Montserrat"/>
            </a:endParaRPr>
          </a:p>
        </p:txBody>
      </p:sp>
      <p:sp>
        <p:nvSpPr>
          <p:cNvPr id="20" name="Google Shape;1163;p131">
            <a:extLst>
              <a:ext uri="{FF2B5EF4-FFF2-40B4-BE49-F238E27FC236}">
                <a16:creationId xmlns:a16="http://schemas.microsoft.com/office/drawing/2014/main" id="{DA53F48B-B45E-5C15-FA45-BFE25F4A56BB}"/>
              </a:ext>
            </a:extLst>
          </p:cNvPr>
          <p:cNvSpPr/>
          <p:nvPr/>
        </p:nvSpPr>
        <p:spPr>
          <a:xfrm>
            <a:off x="7418710" y="290245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ea typeface="Montserrat"/>
                <a:cs typeface="Montserrat"/>
                <a:sym typeface="Montserrat"/>
              </a:rPr>
              <a:t>Email</a:t>
            </a:r>
            <a:br>
              <a:rPr lang="fr" sz="1200" dirty="0">
                <a:solidFill>
                  <a:srgbClr val="000000"/>
                </a:solidFill>
                <a:latin typeface="Avenir Next LT Pro" panose="020B0504020202020204" pitchFamily="34" charset="0"/>
                <a:ea typeface="Montserrat"/>
                <a:cs typeface="Montserrat"/>
                <a:sym typeface="Montserrat"/>
              </a:rPr>
            </a:br>
            <a:r>
              <a:rPr lang="fr" sz="1050" dirty="0">
                <a:solidFill>
                  <a:srgbClr val="000000"/>
                </a:solidFill>
                <a:latin typeface="Avenir Next LT Pro" panose="020B0504020202020204" pitchFamily="34" charset="0"/>
                <a:ea typeface="Montserrat"/>
                <a:cs typeface="Montserrat"/>
                <a:sym typeface="Montserrat"/>
              </a:rPr>
              <a:t>générique</a:t>
            </a:r>
            <a:endParaRPr sz="1050" dirty="0">
              <a:solidFill>
                <a:srgbClr val="000000"/>
              </a:solidFill>
              <a:latin typeface="Avenir Next LT Pro" panose="020B0504020202020204" pitchFamily="34" charset="0"/>
              <a:ea typeface="Montserrat"/>
              <a:cs typeface="Montserrat"/>
              <a:sym typeface="Montserrat"/>
            </a:endParaRPr>
          </a:p>
        </p:txBody>
      </p:sp>
      <p:sp>
        <p:nvSpPr>
          <p:cNvPr id="22" name="Google Shape;1166;p131">
            <a:extLst>
              <a:ext uri="{FF2B5EF4-FFF2-40B4-BE49-F238E27FC236}">
                <a16:creationId xmlns:a16="http://schemas.microsoft.com/office/drawing/2014/main" id="{D0C30157-D648-68EA-4C61-B7BB2435BEEA}"/>
              </a:ext>
            </a:extLst>
          </p:cNvPr>
          <p:cNvSpPr/>
          <p:nvPr/>
        </p:nvSpPr>
        <p:spPr>
          <a:xfrm>
            <a:off x="6038518" y="1640448"/>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KIT ILV</a:t>
            </a:r>
            <a:endParaRPr sz="1200" dirty="0">
              <a:solidFill>
                <a:srgbClr val="000000"/>
              </a:solidFill>
              <a:latin typeface="Avenir Next LT Pro" panose="020B0504020202020204" pitchFamily="34" charset="0"/>
              <a:sym typeface="Montserrat"/>
            </a:endParaRPr>
          </a:p>
        </p:txBody>
      </p:sp>
      <p:sp>
        <p:nvSpPr>
          <p:cNvPr id="23" name="Google Shape;1168;p131">
            <a:extLst>
              <a:ext uri="{FF2B5EF4-FFF2-40B4-BE49-F238E27FC236}">
                <a16:creationId xmlns:a16="http://schemas.microsoft.com/office/drawing/2014/main" id="{61935970-9EF0-6150-09D5-0291C9E44E68}"/>
              </a:ext>
            </a:extLst>
          </p:cNvPr>
          <p:cNvSpPr/>
          <p:nvPr/>
        </p:nvSpPr>
        <p:spPr>
          <a:xfrm>
            <a:off x="6052989" y="4211105"/>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FR" sz="1400" dirty="0">
                <a:solidFill>
                  <a:schemeClr val="bg1"/>
                </a:solidFill>
                <a:latin typeface="Avenir Next LT Pro" panose="020B0504020202020204" pitchFamily="34" charset="0"/>
                <a:sym typeface="Montserrat"/>
              </a:rPr>
              <a:t>AFFICHAGE</a:t>
            </a:r>
            <a:endParaRPr sz="1400" dirty="0">
              <a:solidFill>
                <a:schemeClr val="bg1"/>
              </a:solidFill>
              <a:latin typeface="Avenir Next LT Pro" panose="020B0504020202020204" pitchFamily="34" charset="0"/>
              <a:sym typeface="Montserrat"/>
            </a:endParaRPr>
          </a:p>
        </p:txBody>
      </p:sp>
      <p:sp>
        <p:nvSpPr>
          <p:cNvPr id="13" name="Google Shape;1171;p131">
            <a:extLst>
              <a:ext uri="{FF2B5EF4-FFF2-40B4-BE49-F238E27FC236}">
                <a16:creationId xmlns:a16="http://schemas.microsoft.com/office/drawing/2014/main" id="{2F87DC5C-3197-D714-B183-CE1AE47830B4}"/>
              </a:ext>
            </a:extLst>
          </p:cNvPr>
          <p:cNvSpPr/>
          <p:nvPr/>
        </p:nvSpPr>
        <p:spPr>
          <a:xfrm rot="16200000">
            <a:off x="4530565" y="5229111"/>
            <a:ext cx="2401364" cy="352681"/>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Media</a:t>
            </a:r>
            <a:endParaRPr sz="900" b="1" dirty="0">
              <a:solidFill>
                <a:schemeClr val="lt1"/>
              </a:solidFill>
              <a:latin typeface="Avenir Next LT Pro" panose="020B0504020202020204" pitchFamily="34" charset="0"/>
              <a:ea typeface="Montserrat"/>
              <a:cs typeface="Montserrat"/>
              <a:sym typeface="Montserrat"/>
            </a:endParaRPr>
          </a:p>
        </p:txBody>
      </p:sp>
      <p:sp>
        <p:nvSpPr>
          <p:cNvPr id="14" name="Google Shape;1172;p131">
            <a:extLst>
              <a:ext uri="{FF2B5EF4-FFF2-40B4-BE49-F238E27FC236}">
                <a16:creationId xmlns:a16="http://schemas.microsoft.com/office/drawing/2014/main" id="{7BC60DCD-3396-2E0F-8A84-99060C1B5D9D}"/>
              </a:ext>
            </a:extLst>
          </p:cNvPr>
          <p:cNvSpPr/>
          <p:nvPr/>
        </p:nvSpPr>
        <p:spPr>
          <a:xfrm rot="16200000">
            <a:off x="9056270" y="2752974"/>
            <a:ext cx="2629690" cy="313803"/>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sp>
        <p:nvSpPr>
          <p:cNvPr id="26" name="Google Shape;1162;p131">
            <a:extLst>
              <a:ext uri="{FF2B5EF4-FFF2-40B4-BE49-F238E27FC236}">
                <a16:creationId xmlns:a16="http://schemas.microsoft.com/office/drawing/2014/main" id="{9EA7885C-D090-9737-64CF-49282C23AF18}"/>
              </a:ext>
            </a:extLst>
          </p:cNvPr>
          <p:cNvSpPr/>
          <p:nvPr/>
        </p:nvSpPr>
        <p:spPr>
          <a:xfrm>
            <a:off x="8852846" y="165895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rgbClr val="000000"/>
                </a:solidFill>
                <a:latin typeface="Avenir Next LT Pro" panose="020B0504020202020204" pitchFamily="34" charset="0"/>
                <a:ea typeface="Montserrat"/>
                <a:cs typeface="Montserrat"/>
                <a:sym typeface="Montserrat"/>
              </a:rPr>
              <a:t>RADIO </a:t>
            </a:r>
            <a:br>
              <a:rPr lang="fr-FR" sz="1200" dirty="0">
                <a:solidFill>
                  <a:srgbClr val="000000"/>
                </a:solidFill>
                <a:latin typeface="Avenir Next LT Pro" panose="020B0504020202020204" pitchFamily="34" charset="0"/>
                <a:ea typeface="Montserrat"/>
                <a:cs typeface="Montserrat"/>
                <a:sym typeface="Montserrat"/>
              </a:rPr>
            </a:br>
            <a:r>
              <a:rPr lang="fr-FR" sz="1200" dirty="0">
                <a:solidFill>
                  <a:srgbClr val="000000"/>
                </a:solidFill>
                <a:latin typeface="Avenir Next LT Pro" panose="020B0504020202020204" pitchFamily="34" charset="0"/>
                <a:ea typeface="Montserrat"/>
                <a:cs typeface="Montserrat"/>
                <a:sym typeface="Montserrat"/>
              </a:rPr>
              <a:t>MAGASIN</a:t>
            </a:r>
            <a:endParaRPr lang="fr-FR" sz="1050" dirty="0">
              <a:latin typeface="Avenir Next LT Pro" panose="020B0504020202020204" pitchFamily="34" charset="0"/>
              <a:ea typeface="Montserrat"/>
              <a:cs typeface="Montserrat"/>
              <a:sym typeface="Montserrat"/>
            </a:endParaRPr>
          </a:p>
        </p:txBody>
      </p:sp>
      <p:sp>
        <p:nvSpPr>
          <p:cNvPr id="27" name="Google Shape;1166;p131">
            <a:extLst>
              <a:ext uri="{FF2B5EF4-FFF2-40B4-BE49-F238E27FC236}">
                <a16:creationId xmlns:a16="http://schemas.microsoft.com/office/drawing/2014/main" id="{F53610CA-C600-5A53-965C-AA3FEFC1702D}"/>
              </a:ext>
            </a:extLst>
          </p:cNvPr>
          <p:cNvSpPr/>
          <p:nvPr/>
        </p:nvSpPr>
        <p:spPr>
          <a:xfrm>
            <a:off x="6022650" y="2951737"/>
            <a:ext cx="1209193" cy="1119205"/>
          </a:xfrm>
          <a:prstGeom prst="roundRect">
            <a:avLst>
              <a:gd name="adj" fmla="val 16667"/>
            </a:avLst>
          </a:prstGeom>
          <a:solidFill>
            <a:srgbClr val="B6CA4A"/>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rgbClr val="000000"/>
                </a:solidFill>
                <a:latin typeface="Avenir Next LT Pro" panose="020B0504020202020204" pitchFamily="34" charset="0"/>
                <a:sym typeface="Montserrat"/>
              </a:rPr>
              <a:t>ENCART PROSPECTUS</a:t>
            </a:r>
            <a:endParaRPr sz="1200" dirty="0">
              <a:solidFill>
                <a:srgbClr val="000000"/>
              </a:solidFill>
              <a:latin typeface="Avenir Next LT Pro" panose="020B0504020202020204" pitchFamily="34" charset="0"/>
              <a:sym typeface="Montserrat"/>
            </a:endParaRPr>
          </a:p>
        </p:txBody>
      </p:sp>
      <p:sp>
        <p:nvSpPr>
          <p:cNvPr id="28" name="Google Shape;1161;p131">
            <a:extLst>
              <a:ext uri="{FF2B5EF4-FFF2-40B4-BE49-F238E27FC236}">
                <a16:creationId xmlns:a16="http://schemas.microsoft.com/office/drawing/2014/main" id="{0F9053CE-B92E-C496-3CBD-11E79E82A9FD}"/>
              </a:ext>
            </a:extLst>
          </p:cNvPr>
          <p:cNvSpPr/>
          <p:nvPr/>
        </p:nvSpPr>
        <p:spPr>
          <a:xfrm>
            <a:off x="8852845" y="5486923"/>
            <a:ext cx="1209193" cy="1119205"/>
          </a:xfrm>
          <a:prstGeom prst="roundRect">
            <a:avLst>
              <a:gd name="adj" fmla="val 16667"/>
            </a:avLst>
          </a:prstGeom>
          <a:solidFill>
            <a:srgbClr val="6F8E3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400" dirty="0">
                <a:solidFill>
                  <a:schemeClr val="bg1"/>
                </a:solidFill>
                <a:latin typeface="Avenir Next LT Pro" panose="020B0504020202020204" pitchFamily="34" charset="0"/>
                <a:ea typeface="Montserrat"/>
                <a:cs typeface="Montserrat"/>
                <a:sym typeface="Montserrat"/>
              </a:rPr>
              <a:t>Facebook &amp; Instagram ADS</a:t>
            </a:r>
          </a:p>
        </p:txBody>
      </p:sp>
    </p:spTree>
    <p:extLst>
      <p:ext uri="{BB962C8B-B14F-4D97-AF65-F5344CB8AC3E}">
        <p14:creationId xmlns:p14="http://schemas.microsoft.com/office/powerpoint/2010/main" val="750975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EAF7AE-D648-7941-55EF-CAF09C2C6401}"/>
              </a:ext>
            </a:extLst>
          </p:cNvPr>
          <p:cNvSpPr>
            <a:spLocks noGrp="1"/>
          </p:cNvSpPr>
          <p:nvPr>
            <p:ph type="ctrTitle"/>
          </p:nvPr>
        </p:nvSpPr>
        <p:spPr/>
        <p:txBody>
          <a:bodyPr/>
          <a:lstStyle/>
          <a:p>
            <a:r>
              <a:rPr lang="fr-FR" dirty="0"/>
              <a:t>Exemple de déploiement</a:t>
            </a:r>
          </a:p>
        </p:txBody>
      </p:sp>
      <p:sp>
        <p:nvSpPr>
          <p:cNvPr id="3" name="Sous-titre 2">
            <a:extLst>
              <a:ext uri="{FF2B5EF4-FFF2-40B4-BE49-F238E27FC236}">
                <a16:creationId xmlns:a16="http://schemas.microsoft.com/office/drawing/2014/main" id="{157E06CA-5C39-FDEA-DFE8-EFA16C2DD535}"/>
              </a:ext>
            </a:extLst>
          </p:cNvPr>
          <p:cNvSpPr>
            <a:spLocks noGrp="1"/>
          </p:cNvSpPr>
          <p:nvPr>
            <p:ph type="subTitle" idx="1"/>
          </p:nvPr>
        </p:nvSpPr>
        <p:spPr>
          <a:xfrm>
            <a:off x="300039" y="3908235"/>
            <a:ext cx="11591924" cy="386916"/>
          </a:xfrm>
        </p:spPr>
        <p:txBody>
          <a:bodyPr/>
          <a:lstStyle/>
          <a:p>
            <a:r>
              <a:rPr lang="fr-FR" dirty="0"/>
              <a:t>FOCUS POMME</a:t>
            </a:r>
          </a:p>
        </p:txBody>
      </p:sp>
    </p:spTree>
    <p:extLst>
      <p:ext uri="{BB962C8B-B14F-4D97-AF65-F5344CB8AC3E}">
        <p14:creationId xmlns:p14="http://schemas.microsoft.com/office/powerpoint/2010/main" val="2950442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AFFICHAGE DECAUX</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Message simple mais ajouts d’un renvoi via QR code vers plus de contenu</a:t>
            </a:r>
          </a:p>
        </p:txBody>
      </p:sp>
      <p:pic>
        <p:nvPicPr>
          <p:cNvPr id="7" name="Image 6" descr="Une image contenant texte, fruit, Aliments naturels, produits&#10;&#10;Description générée automatiquement">
            <a:extLst>
              <a:ext uri="{FF2B5EF4-FFF2-40B4-BE49-F238E27FC236}">
                <a16:creationId xmlns:a16="http://schemas.microsoft.com/office/drawing/2014/main" id="{7848458F-DA7D-480C-1225-104F65B645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31662" y="1262742"/>
            <a:ext cx="3528676" cy="52116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88441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E02B0801-114E-3BC3-1D60-0C83EF1A2B1C}"/>
              </a:ext>
            </a:extLst>
          </p:cNvPr>
          <p:cNvSpPr>
            <a:spLocks noGrp="1"/>
          </p:cNvSpPr>
          <p:nvPr>
            <p:ph type="title"/>
          </p:nvPr>
        </p:nvSpPr>
        <p:spPr/>
        <p:txBody>
          <a:bodyPr/>
          <a:lstStyle/>
          <a:p>
            <a:pPr algn="l"/>
            <a:r>
              <a:rPr lang="fr-FR" dirty="0"/>
              <a:t>COMMUNICATION MEDIA</a:t>
            </a:r>
          </a:p>
        </p:txBody>
      </p:sp>
      <p:sp>
        <p:nvSpPr>
          <p:cNvPr id="6" name="Espace réservé du texte 5">
            <a:extLst>
              <a:ext uri="{FF2B5EF4-FFF2-40B4-BE49-F238E27FC236}">
                <a16:creationId xmlns:a16="http://schemas.microsoft.com/office/drawing/2014/main" id="{350BEABC-912A-78CD-EEA6-3E30B0DF6C1B}"/>
              </a:ext>
            </a:extLst>
          </p:cNvPr>
          <p:cNvSpPr>
            <a:spLocks noGrp="1"/>
          </p:cNvSpPr>
          <p:nvPr>
            <p:ph type="body" sz="quarter" idx="11"/>
          </p:nvPr>
        </p:nvSpPr>
        <p:spPr/>
        <p:txBody>
          <a:bodyPr/>
          <a:lstStyle/>
          <a:p>
            <a:pPr algn="l"/>
            <a:r>
              <a:rPr lang="fr-FR" dirty="0"/>
              <a:t>PQR</a:t>
            </a:r>
          </a:p>
        </p:txBody>
      </p:sp>
      <p:sp>
        <p:nvSpPr>
          <p:cNvPr id="5" name="Espace réservé du texte 4">
            <a:extLst>
              <a:ext uri="{FF2B5EF4-FFF2-40B4-BE49-F238E27FC236}">
                <a16:creationId xmlns:a16="http://schemas.microsoft.com/office/drawing/2014/main" id="{4347D45E-E4D5-EA74-480A-A5719824C966}"/>
              </a:ext>
            </a:extLst>
          </p:cNvPr>
          <p:cNvSpPr>
            <a:spLocks noGrp="1"/>
          </p:cNvSpPr>
          <p:nvPr>
            <p:ph type="body" sz="quarter" idx="10"/>
          </p:nvPr>
        </p:nvSpPr>
        <p:spPr>
          <a:xfrm>
            <a:off x="300038" y="1513114"/>
            <a:ext cx="5470447" cy="4328886"/>
          </a:xfrm>
        </p:spPr>
        <p:txBody>
          <a:bodyPr/>
          <a:lstStyle/>
          <a:p>
            <a:r>
              <a:rPr lang="fr-FR" i="0" dirty="0">
                <a:solidFill>
                  <a:srgbClr val="000000"/>
                </a:solidFill>
                <a:effectLst/>
              </a:rPr>
              <a:t>Conservation code PQR</a:t>
            </a:r>
            <a:endParaRPr lang="fr-FR" b="1" dirty="0"/>
          </a:p>
        </p:txBody>
      </p:sp>
      <p:pic>
        <p:nvPicPr>
          <p:cNvPr id="3" name="Image 2" descr="Une image contenant texte, fruit, Aliments naturels, produits&#10;&#10;Description générée automatiquement">
            <a:extLst>
              <a:ext uri="{FF2B5EF4-FFF2-40B4-BE49-F238E27FC236}">
                <a16:creationId xmlns:a16="http://schemas.microsoft.com/office/drawing/2014/main" id="{5461955A-214E-EA57-A976-10D70E0C0CB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834640" y="1410348"/>
            <a:ext cx="7528560" cy="443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2505796"/>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4565</TotalTime>
  <Words>1719</Words>
  <Application>Microsoft Office PowerPoint</Application>
  <PresentationFormat>Grand écran</PresentationFormat>
  <Paragraphs>171</Paragraphs>
  <Slides>26</Slides>
  <Notes>0</Notes>
  <HiddenSlides>0</HiddenSlides>
  <MMClips>1</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26</vt:i4>
      </vt:variant>
    </vt:vector>
  </HeadingPairs>
  <TitlesOfParts>
    <vt:vector size="37" baseType="lpstr">
      <vt:lpstr>Arial</vt:lpstr>
      <vt:lpstr>Avenir Next LT Pro</vt:lpstr>
      <vt:lpstr>Calibri</vt:lpstr>
      <vt:lpstr>Cambria</vt:lpstr>
      <vt:lpstr>Georgia</vt:lpstr>
      <vt:lpstr>Helvetica</vt:lpstr>
      <vt:lpstr>Playfair Display</vt:lpstr>
      <vt:lpstr>Police système Courant</vt:lpstr>
      <vt:lpstr>Tahoma</vt:lpstr>
      <vt:lpstr>Wingdings</vt:lpstr>
      <vt:lpstr>1_Thème LNB</vt:lpstr>
      <vt:lpstr>Produits Totem</vt:lpstr>
      <vt:lpstr>Cadrage produits totem</vt:lpstr>
      <vt:lpstr>Définition  </vt:lpstr>
      <vt:lpstr>Manifeste</vt:lpstr>
      <vt:lpstr>QUELS PRODUITS TOTEMS COMMUNIQUER</vt:lpstr>
      <vt:lpstr>DISPOSITIF DE COMMUNICATION</vt:lpstr>
      <vt:lpstr>Exemple de déploiement</vt:lpstr>
      <vt:lpstr>COMMUNICATION MEDIA</vt:lpstr>
      <vt:lpstr>COMMUNICATION MEDIA</vt:lpstr>
      <vt:lpstr>COMMUNICATION MEDIA</vt:lpstr>
      <vt:lpstr>COMMUNICATION RS - VIDEO</vt:lpstr>
      <vt:lpstr>COMMUNICATION RS - VIDEO</vt:lpstr>
      <vt:lpstr>COMMUNICATION RS - VIDEO</vt:lpstr>
      <vt:lpstr>COMMUNICATION SITE – VIDEO PRODUCTEUR</vt:lpstr>
      <vt:lpstr>COMMUNICATION EN MAGASIN</vt:lpstr>
      <vt:lpstr>COMMUNICATION EN MAGASIN</vt:lpstr>
      <vt:lpstr>COMMUNICATION EN MAGASIN</vt:lpstr>
      <vt:lpstr>COMMUNICATION EN MAGASIN</vt:lpstr>
      <vt:lpstr>COMMUNICATION EN MAGASIN</vt:lpstr>
      <vt:lpstr>COMMUNICATION EN MAGASIN</vt:lpstr>
      <vt:lpstr>Site Web</vt:lpstr>
      <vt:lpstr>Site Web</vt:lpstr>
      <vt:lpstr>Site Web</vt:lpstr>
      <vt:lpstr>Principe de déploiement</vt:lpstr>
      <vt:lpstr>COMMUNICATION MEDIA</vt:lpstr>
      <vt:lpstr>COMMUNICATION MEDIA</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Aude Alario</cp:lastModifiedBy>
  <cp:revision>143</cp:revision>
  <cp:lastPrinted>2022-07-05T07:32:58Z</cp:lastPrinted>
  <dcterms:created xsi:type="dcterms:W3CDTF">2023-04-17T13:19:25Z</dcterms:created>
  <dcterms:modified xsi:type="dcterms:W3CDTF">2024-02-15T08:19:10Z</dcterms:modified>
  <cp:category/>
</cp:coreProperties>
</file>